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5"/>
  </p:notesMasterIdLst>
  <p:sldIdLst>
    <p:sldId id="256" r:id="rId2"/>
    <p:sldId id="359" r:id="rId3"/>
    <p:sldId id="264" r:id="rId4"/>
    <p:sldId id="265" r:id="rId5"/>
    <p:sldId id="285" r:id="rId6"/>
    <p:sldId id="360" r:id="rId7"/>
    <p:sldId id="266" r:id="rId8"/>
    <p:sldId id="268" r:id="rId9"/>
    <p:sldId id="349" r:id="rId10"/>
    <p:sldId id="271" r:id="rId11"/>
    <p:sldId id="275" r:id="rId12"/>
    <p:sldId id="292" r:id="rId13"/>
    <p:sldId id="294" r:id="rId14"/>
    <p:sldId id="260" r:id="rId15"/>
    <p:sldId id="296" r:id="rId16"/>
    <p:sldId id="262" r:id="rId17"/>
    <p:sldId id="347" r:id="rId18"/>
    <p:sldId id="350" r:id="rId19"/>
    <p:sldId id="351" r:id="rId20"/>
    <p:sldId id="353" r:id="rId21"/>
    <p:sldId id="298" r:id="rId22"/>
    <p:sldId id="354" r:id="rId23"/>
    <p:sldId id="277" r:id="rId24"/>
    <p:sldId id="263" r:id="rId25"/>
    <p:sldId id="303" r:id="rId26"/>
    <p:sldId id="331" r:id="rId27"/>
    <p:sldId id="332" r:id="rId28"/>
    <p:sldId id="333" r:id="rId29"/>
    <p:sldId id="334" r:id="rId30"/>
    <p:sldId id="344" r:id="rId31"/>
    <p:sldId id="306" r:id="rId32"/>
    <p:sldId id="309" r:id="rId33"/>
    <p:sldId id="307" r:id="rId34"/>
    <p:sldId id="308" r:id="rId35"/>
    <p:sldId id="311" r:id="rId36"/>
    <p:sldId id="312" r:id="rId37"/>
    <p:sldId id="313" r:id="rId38"/>
    <p:sldId id="314" r:id="rId39"/>
    <p:sldId id="315" r:id="rId40"/>
    <p:sldId id="336" r:id="rId41"/>
    <p:sldId id="316" r:id="rId42"/>
    <p:sldId id="320" r:id="rId43"/>
    <p:sldId id="324" r:id="rId44"/>
    <p:sldId id="325" r:id="rId45"/>
    <p:sldId id="326" r:id="rId46"/>
    <p:sldId id="328" r:id="rId47"/>
    <p:sldId id="329" r:id="rId48"/>
    <p:sldId id="327" r:id="rId49"/>
    <p:sldId id="338" r:id="rId50"/>
    <p:sldId id="339" r:id="rId51"/>
    <p:sldId id="358" r:id="rId52"/>
    <p:sldId id="341" r:id="rId53"/>
    <p:sldId id="343" r:id="rId54"/>
  </p:sldIdLst>
  <p:sldSz cx="9144000" cy="6858000" type="screen4x3"/>
  <p:notesSz cx="7315200" cy="9601200"/>
  <p:defaultTextStyle>
    <a:defPPr>
      <a:defRPr lang="th-TH"/>
    </a:defPPr>
    <a:lvl1pPr algn="l" rtl="0" fontAlgn="base">
      <a:spcBef>
        <a:spcPct val="0"/>
      </a:spcBef>
      <a:spcAft>
        <a:spcPct val="0"/>
      </a:spcAft>
      <a:defRPr sz="2800" kern="1200">
        <a:solidFill>
          <a:schemeClr val="tx1"/>
        </a:solidFill>
        <a:latin typeface="Arial" charset="0"/>
        <a:ea typeface="+mn-ea"/>
        <a:cs typeface="Angsana New" pitchFamily="18" charset="-34"/>
      </a:defRPr>
    </a:lvl1pPr>
    <a:lvl2pPr marL="457200" algn="l" rtl="0" fontAlgn="base">
      <a:spcBef>
        <a:spcPct val="0"/>
      </a:spcBef>
      <a:spcAft>
        <a:spcPct val="0"/>
      </a:spcAft>
      <a:defRPr sz="2800" kern="1200">
        <a:solidFill>
          <a:schemeClr val="tx1"/>
        </a:solidFill>
        <a:latin typeface="Arial" charset="0"/>
        <a:ea typeface="+mn-ea"/>
        <a:cs typeface="Angsana New" pitchFamily="18" charset="-34"/>
      </a:defRPr>
    </a:lvl2pPr>
    <a:lvl3pPr marL="914400" algn="l" rtl="0" fontAlgn="base">
      <a:spcBef>
        <a:spcPct val="0"/>
      </a:spcBef>
      <a:spcAft>
        <a:spcPct val="0"/>
      </a:spcAft>
      <a:defRPr sz="2800" kern="1200">
        <a:solidFill>
          <a:schemeClr val="tx1"/>
        </a:solidFill>
        <a:latin typeface="Arial"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charset="0"/>
        <a:ea typeface="+mn-ea"/>
        <a:cs typeface="Angsana New" pitchFamily="18" charset="-34"/>
      </a:defRPr>
    </a:lvl5pPr>
    <a:lvl6pPr marL="2286000" algn="l" defTabSz="914400" rtl="0" eaLnBrk="1" latinLnBrk="0" hangingPunct="1">
      <a:defRPr sz="2800" kern="1200">
        <a:solidFill>
          <a:schemeClr val="tx1"/>
        </a:solidFill>
        <a:latin typeface="Arial" charset="0"/>
        <a:ea typeface="+mn-ea"/>
        <a:cs typeface="Angsana New" pitchFamily="18" charset="-34"/>
      </a:defRPr>
    </a:lvl6pPr>
    <a:lvl7pPr marL="2743200" algn="l" defTabSz="914400" rtl="0" eaLnBrk="1" latinLnBrk="0" hangingPunct="1">
      <a:defRPr sz="2800" kern="1200">
        <a:solidFill>
          <a:schemeClr val="tx1"/>
        </a:solidFill>
        <a:latin typeface="Arial" charset="0"/>
        <a:ea typeface="+mn-ea"/>
        <a:cs typeface="Angsana New" pitchFamily="18" charset="-34"/>
      </a:defRPr>
    </a:lvl7pPr>
    <a:lvl8pPr marL="3200400" algn="l" defTabSz="914400" rtl="0" eaLnBrk="1" latinLnBrk="0" hangingPunct="1">
      <a:defRPr sz="2800" kern="1200">
        <a:solidFill>
          <a:schemeClr val="tx1"/>
        </a:solidFill>
        <a:latin typeface="Arial" charset="0"/>
        <a:ea typeface="+mn-ea"/>
        <a:cs typeface="Angsana New" pitchFamily="18" charset="-34"/>
      </a:defRPr>
    </a:lvl8pPr>
    <a:lvl9pPr marL="3657600" algn="l" defTabSz="914400" rtl="0" eaLnBrk="1" latinLnBrk="0" hangingPunct="1">
      <a:defRPr sz="2800" kern="1200">
        <a:solidFill>
          <a:schemeClr val="tx1"/>
        </a:solidFill>
        <a:latin typeface="Arial" charset="0"/>
        <a:ea typeface="+mn-ea"/>
        <a:cs typeface="Angsana New"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4" autoAdjust="0"/>
  </p:normalViewPr>
  <p:slideViewPr>
    <p:cSldViewPr>
      <p:cViewPr varScale="1">
        <p:scale>
          <a:sx n="68" d="100"/>
          <a:sy n="68" d="100"/>
        </p:scale>
        <p:origin x="1446" y="5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th-TH"/>
          </a:p>
        </p:txBody>
      </p:sp>
      <p:sp>
        <p:nvSpPr>
          <p:cNvPr id="2253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th-TH"/>
          </a:p>
        </p:txBody>
      </p:sp>
      <p:sp>
        <p:nvSpPr>
          <p:cNvPr id="225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2253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th-TH"/>
          </a:p>
        </p:txBody>
      </p:sp>
      <p:sp>
        <p:nvSpPr>
          <p:cNvPr id="2253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2CEBF8A3-709B-432E-8A93-08B9F1352BD7}" type="slidenum">
              <a:rPr lang="en-US"/>
              <a:pPr/>
              <a:t>‹#›</a:t>
            </a:fld>
            <a:endParaRPr lang="th-TH"/>
          </a:p>
        </p:txBody>
      </p:sp>
    </p:spTree>
    <p:extLst>
      <p:ext uri="{BB962C8B-B14F-4D97-AF65-F5344CB8AC3E}">
        <p14:creationId xmlns:p14="http://schemas.microsoft.com/office/powerpoint/2010/main" val="6172435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Tahoma" pitchFamily="34" charset="0"/>
      </a:defRPr>
    </a:lvl1pPr>
    <a:lvl2pPr marL="457200" algn="l" rtl="0" fontAlgn="base">
      <a:spcBef>
        <a:spcPct val="30000"/>
      </a:spcBef>
      <a:spcAft>
        <a:spcPct val="0"/>
      </a:spcAft>
      <a:defRPr kern="1200">
        <a:solidFill>
          <a:schemeClr val="tx1"/>
        </a:solidFill>
        <a:latin typeface="Arial" charset="0"/>
        <a:ea typeface="+mn-ea"/>
        <a:cs typeface="Tahoma" pitchFamily="34" charset="0"/>
      </a:defRPr>
    </a:lvl2pPr>
    <a:lvl3pPr marL="914400" algn="l" rtl="0" fontAlgn="base">
      <a:spcBef>
        <a:spcPct val="30000"/>
      </a:spcBef>
      <a:spcAft>
        <a:spcPct val="0"/>
      </a:spcAft>
      <a:defRPr kern="1200">
        <a:solidFill>
          <a:schemeClr val="tx1"/>
        </a:solidFill>
        <a:latin typeface="Arial" charset="0"/>
        <a:ea typeface="+mn-ea"/>
        <a:cs typeface="Tahoma" pitchFamily="34" charset="0"/>
      </a:defRPr>
    </a:lvl3pPr>
    <a:lvl4pPr marL="1371600" algn="l" rtl="0" fontAlgn="base">
      <a:spcBef>
        <a:spcPct val="30000"/>
      </a:spcBef>
      <a:spcAft>
        <a:spcPct val="0"/>
      </a:spcAft>
      <a:defRPr kern="1200">
        <a:solidFill>
          <a:schemeClr val="tx1"/>
        </a:solidFill>
        <a:latin typeface="Arial" charset="0"/>
        <a:ea typeface="+mn-ea"/>
        <a:cs typeface="Tahoma" pitchFamily="34" charset="0"/>
      </a:defRPr>
    </a:lvl4pPr>
    <a:lvl5pPr marL="1828800" algn="l" rtl="0" fontAlgn="base">
      <a:spcBef>
        <a:spcPct val="30000"/>
      </a:spcBef>
      <a:spcAft>
        <a:spcPct val="0"/>
      </a:spcAft>
      <a:defRPr kern="1200">
        <a:solidFill>
          <a:schemeClr val="tx1"/>
        </a:solidFill>
        <a:latin typeface="Arial"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Firearm" TargetMode="External"/><Relationship Id="rId7" Type="http://schemas.openxmlformats.org/officeDocument/2006/relationships/hyperlink" Target="http://en.wikipedia.org/wiki/Cartridge_(firearms)"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en.wikipedia.org/wiki/Bullet" TargetMode="External"/><Relationship Id="rId5" Type="http://schemas.openxmlformats.org/officeDocument/2006/relationships/hyperlink" Target="http://en.wikipedia.org/wiki/Propellant" TargetMode="External"/><Relationship Id="rId4" Type="http://schemas.openxmlformats.org/officeDocument/2006/relationships/hyperlink" Target="http://en.wikipedia.org/wiki/Explosive_prim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en.wikipedia.org/wiki/Proton" TargetMode="External"/><Relationship Id="rId3" Type="http://schemas.openxmlformats.org/officeDocument/2006/relationships/hyperlink" Target="http://en.wikipedia.org/wiki/Chemical_element" TargetMode="External"/><Relationship Id="rId7" Type="http://schemas.openxmlformats.org/officeDocument/2006/relationships/hyperlink" Target="http://en.wikipedia.org/wiki/Electron" TargetMode="External"/><Relationship Id="rId12" Type="http://schemas.openxmlformats.org/officeDocument/2006/relationships/hyperlink" Target="http://en.wikipedia.org/wiki/Electron_hole"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en.wikipedia.org/wiki/Energy-dispersive_X-ray_spectroscopy" TargetMode="External"/><Relationship Id="rId11" Type="http://schemas.openxmlformats.org/officeDocument/2006/relationships/hyperlink" Target="http://en.wikipedia.org/wiki/Electron_shell" TargetMode="External"/><Relationship Id="rId5" Type="http://schemas.openxmlformats.org/officeDocument/2006/relationships/hyperlink" Target="http://en.wikipedia.org/wiki/Atom" TargetMode="External"/><Relationship Id="rId10" Type="http://schemas.openxmlformats.org/officeDocument/2006/relationships/hyperlink" Target="http://en.wikipedia.org/wiki/Ground_state" TargetMode="External"/><Relationship Id="rId4" Type="http://schemas.openxmlformats.org/officeDocument/2006/relationships/hyperlink" Target="http://en.wikipedia.org/wiki/Characterization_(materials_science)" TargetMode="External"/><Relationship Id="rId9" Type="http://schemas.openxmlformats.org/officeDocument/2006/relationships/hyperlink" Target="http://en.wikipedia.org/wiki/Particle-Induced_X-ray_Emissio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Cartridge_(firearms)" TargetMode="External"/><Relationship Id="rId13" Type="http://schemas.openxmlformats.org/officeDocument/2006/relationships/hyperlink" Target="http://en.wikipedia.org/wiki/Rifling" TargetMode="External"/><Relationship Id="rId18" Type="http://schemas.openxmlformats.org/officeDocument/2006/relationships/hyperlink" Target="http://en.wikipedia.org/wiki/Defensive_weapon" TargetMode="External"/><Relationship Id="rId3" Type="http://schemas.openxmlformats.org/officeDocument/2006/relationships/hyperlink" Target="http://en.wikipedia.org/wiki/Rimfire_ammunition" TargetMode="External"/><Relationship Id="rId7" Type="http://schemas.openxmlformats.org/officeDocument/2006/relationships/hyperlink" Target="http://en.wikipedia.org/wiki/Artillery_shell" TargetMode="External"/><Relationship Id="rId12" Type="http://schemas.openxmlformats.org/officeDocument/2006/relationships/hyperlink" Target="http://en.wikipedia.org/wiki/Gun_barrel" TargetMode="External"/><Relationship Id="rId17" Type="http://schemas.openxmlformats.org/officeDocument/2006/relationships/hyperlink" Target="http://en.wikipedia.org/wiki/Weapon" TargetMode="External"/><Relationship Id="rId2" Type="http://schemas.openxmlformats.org/officeDocument/2006/relationships/slide" Target="../slides/slide8.xml"/><Relationship Id="rId16" Type="http://schemas.openxmlformats.org/officeDocument/2006/relationships/hyperlink" Target="http://en.wikipedia.org/wiki/Game_(food)" TargetMode="External"/><Relationship Id="rId20" Type="http://schemas.openxmlformats.org/officeDocument/2006/relationships/hyperlink" Target="http://en.wikipedia.org/wiki/Combat_shotgun" TargetMode="External"/><Relationship Id="rId1" Type="http://schemas.openxmlformats.org/officeDocument/2006/relationships/notesMaster" Target="../notesMasters/notesMaster1.xml"/><Relationship Id="rId6" Type="http://schemas.openxmlformats.org/officeDocument/2006/relationships/hyperlink" Target="http://en.wikipedia.org/wiki/Ammunition" TargetMode="External"/><Relationship Id="rId11" Type="http://schemas.openxmlformats.org/officeDocument/2006/relationships/hyperlink" Target="http://en.wikipedia.org/wiki/Smoothbore" TargetMode="External"/><Relationship Id="rId5" Type="http://schemas.openxmlformats.org/officeDocument/2006/relationships/hyperlink" Target="http://en.wikipedia.org/wiki/Shotgun_shell" TargetMode="External"/><Relationship Id="rId15" Type="http://schemas.openxmlformats.org/officeDocument/2006/relationships/hyperlink" Target="http://en.wikipedia.org/wiki/Shotgun" TargetMode="External"/><Relationship Id="rId10" Type="http://schemas.openxmlformats.org/officeDocument/2006/relationships/hyperlink" Target="http://en.wikipedia.org/wiki/Lead_shot" TargetMode="External"/><Relationship Id="rId19" Type="http://schemas.openxmlformats.org/officeDocument/2006/relationships/hyperlink" Target="http://en.wikipedia.org/wiki/Riot_shotgun" TargetMode="External"/><Relationship Id="rId4" Type="http://schemas.openxmlformats.org/officeDocument/2006/relationships/hyperlink" Target="http://en.wikipedia.org/wiki/Punt_gun" TargetMode="External"/><Relationship Id="rId9" Type="http://schemas.openxmlformats.org/officeDocument/2006/relationships/hyperlink" Target="http://en.wikipedia.org/wiki/Shotgun_slug" TargetMode="External"/><Relationship Id="rId14" Type="http://schemas.openxmlformats.org/officeDocument/2006/relationships/hyperlink" Target="http://en.wikipedia.org/wiki/Slug_barre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Ballistics is the area of study dealing with the motion of projectiles, i.e., bullets, and is further divided into internal ballistics, the study of projectiles in the weapon; external ballistics, the behavior of the projectile through air; and terminal ballistics, the study of the penetration of a medium denser than air by projectiles (</a:t>
            </a:r>
            <a:r>
              <a:rPr lang="en-US" dirty="0" err="1" smtClean="0"/>
              <a:t>Barach</a:t>
            </a:r>
            <a:r>
              <a:rPr lang="en-US" dirty="0" smtClean="0"/>
              <a:t> et al., 1986; </a:t>
            </a:r>
            <a:r>
              <a:rPr lang="en-US" dirty="0" err="1" smtClean="0"/>
              <a:t>Belkin</a:t>
            </a:r>
            <a:r>
              <a:rPr lang="en-US" dirty="0" smtClean="0"/>
              <a:t>, 1978; Di </a:t>
            </a:r>
            <a:r>
              <a:rPr lang="en-US" dirty="0" err="1" smtClean="0"/>
              <a:t>Maio</a:t>
            </a:r>
            <a:r>
              <a:rPr lang="en-US" dirty="0" smtClean="0"/>
              <a:t>, 1985; </a:t>
            </a:r>
            <a:r>
              <a:rPr lang="en-US" dirty="0" err="1" smtClean="0"/>
              <a:t>Ordog</a:t>
            </a:r>
            <a:r>
              <a:rPr lang="en-US" dirty="0" smtClean="0"/>
              <a:t> et al., 1984).  From  http://www.southampton.ac.uk/~jb3/bullet/gsw.html</a:t>
            </a:r>
          </a:p>
          <a:p>
            <a:r>
              <a:rPr lang="en-US" b="0" i="0" kern="1200" dirty="0" smtClean="0">
                <a:solidFill>
                  <a:schemeClr val="tx1"/>
                </a:solidFill>
                <a:effectLst/>
                <a:latin typeface="Arial" charset="0"/>
                <a:ea typeface="+mn-ea"/>
                <a:cs typeface="Tahoma" pitchFamily="34" charset="0"/>
              </a:rPr>
              <a:t>Modern handguns (clockwise from top left) Glock 22 * Glock 21 * Kimber Stainless Raptor II * Dan Wesson Commander Classic Bobtail * Smith &amp; Wesson Model 340 * Ruger Blackhawk * Ruger SP101 * SIG Sauer P220 Combat.</a:t>
            </a: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1</a:t>
            </a:fld>
            <a:endParaRPr lang="th-TH"/>
          </a:p>
        </p:txBody>
      </p:sp>
    </p:spTree>
    <p:extLst>
      <p:ext uri="{BB962C8B-B14F-4D97-AF65-F5344CB8AC3E}">
        <p14:creationId xmlns:p14="http://schemas.microsoft.com/office/powerpoint/2010/main" val="113218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3DFCA-1448-4DE0-A5D0-95948FF204C8}" type="slidenum">
              <a:rPr lang="en-US"/>
              <a:pPr/>
              <a:t>13</a:t>
            </a:fld>
            <a:endParaRPr lang="th-TH"/>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spcBef>
                <a:spcPct val="50000"/>
              </a:spcBef>
            </a:pPr>
            <a:r>
              <a:rPr lang="en-US" dirty="0"/>
              <a:t>Shotgun shells are different from rifle and pistol cartridges</a:t>
            </a:r>
            <a:r>
              <a:rPr lang="th-TH" dirty="0"/>
              <a:t>. </a:t>
            </a:r>
            <a:r>
              <a:rPr lang="en-US" dirty="0"/>
              <a:t>In addition to a case, primer, and powder, there is also a </a:t>
            </a:r>
            <a:r>
              <a:rPr lang="th-TH" b="1" dirty="0" err="1"/>
              <a:t>wad</a:t>
            </a:r>
            <a:r>
              <a:rPr lang="en-US" dirty="0"/>
              <a:t> of plastic or fiber separating the shot from the powder</a:t>
            </a:r>
            <a:r>
              <a:rPr lang="th-TH" dirty="0"/>
              <a:t>. </a:t>
            </a:r>
            <a:r>
              <a:rPr lang="en-US" dirty="0"/>
              <a:t>The wad forms a seal to allow the gases from the burning powder to push the shot down the barrel in a uniform manner</a:t>
            </a:r>
            <a:r>
              <a:rPr lang="th-TH" dirty="0"/>
              <a:t>. </a:t>
            </a:r>
            <a:r>
              <a:rPr lang="en-US" dirty="0"/>
              <a:t>Instead of a bullet, shells are filled with “shot” – small, round pellets usually made of lead or steel</a:t>
            </a:r>
            <a:r>
              <a:rPr lang="th-TH" dirty="0"/>
              <a:t>.</a:t>
            </a:r>
            <a:endParaRPr lang="en-US" dirty="0"/>
          </a:p>
          <a:p>
            <a:pPr>
              <a:spcBef>
                <a:spcPct val="50000"/>
              </a:spcBef>
            </a:pPr>
            <a:r>
              <a:rPr lang="en-US" dirty="0"/>
              <a:t>A shotgun shell can contain anywhere from a half</a:t>
            </a:r>
            <a:r>
              <a:rPr lang="th-TH" dirty="0"/>
              <a:t>-</a:t>
            </a:r>
            <a:r>
              <a:rPr lang="en-US" dirty="0"/>
              <a:t>dozen ball</a:t>
            </a:r>
            <a:r>
              <a:rPr lang="th-TH" dirty="0"/>
              <a:t>-</a:t>
            </a:r>
            <a:r>
              <a:rPr lang="en-US" dirty="0"/>
              <a:t>bearing</a:t>
            </a:r>
            <a:r>
              <a:rPr lang="th-TH" dirty="0"/>
              <a:t>-</a:t>
            </a:r>
            <a:r>
              <a:rPr lang="en-US" dirty="0"/>
              <a:t>type pieces of metal to 1,300 pellets</a:t>
            </a:r>
            <a:r>
              <a:rPr lang="th-TH" dirty="0"/>
              <a:t>. </a:t>
            </a:r>
            <a:r>
              <a:rPr lang="en-US" dirty="0"/>
              <a:t>It can also contain a slug, which is a solid piece of metal</a:t>
            </a:r>
            <a:r>
              <a:rPr lang="th-TH" dirty="0"/>
              <a:t>.</a:t>
            </a:r>
          </a:p>
          <a:p>
            <a:endParaRPr lang="th-TH" dirty="0"/>
          </a:p>
        </p:txBody>
      </p:sp>
    </p:spTree>
    <p:extLst>
      <p:ext uri="{BB962C8B-B14F-4D97-AF65-F5344CB8AC3E}">
        <p14:creationId xmlns:p14="http://schemas.microsoft.com/office/powerpoint/2010/main" val="315887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E7A55-7EA3-4AB3-A90A-574C2779B7EA}" type="slidenum">
              <a:rPr lang="en-US"/>
              <a:pPr/>
              <a:t>15</a:t>
            </a:fld>
            <a:endParaRPr lang="th-TH"/>
          </a:p>
        </p:txBody>
      </p:sp>
      <p:sp>
        <p:nvSpPr>
          <p:cNvPr id="73730" name="Rectangle 2"/>
          <p:cNvSpPr>
            <a:spLocks noGrp="1" noRot="1" noChangeAspect="1" noChangeArrowheads="1" noTextEdit="1"/>
          </p:cNvSpPr>
          <p:nvPr>
            <p:ph type="sldImg"/>
          </p:nvPr>
        </p:nvSpPr>
        <p:spPr>
          <a:xfrm>
            <a:off x="1211263" y="687388"/>
            <a:ext cx="4862512" cy="3646487"/>
          </a:xfrm>
          <a:ln w="12700"/>
        </p:spPr>
      </p:sp>
      <p:sp>
        <p:nvSpPr>
          <p:cNvPr id="73731" name="Rectangle 3"/>
          <p:cNvSpPr>
            <a:spLocks noGrp="1" noChangeArrowheads="1"/>
          </p:cNvSpPr>
          <p:nvPr>
            <p:ph type="body" idx="1"/>
          </p:nvPr>
        </p:nvSpPr>
        <p:spPr>
          <a:xfrm>
            <a:off x="970281" y="4560570"/>
            <a:ext cx="5342466" cy="4333875"/>
          </a:xfrm>
          <a:noFill/>
          <a:ln/>
        </p:spPr>
        <p:txBody>
          <a:bodyPr lIns="94325" tIns="47163" rIns="94325" bIns="47163"/>
          <a:lstStyle/>
          <a:p>
            <a:pPr>
              <a:lnSpc>
                <a:spcPct val="90000"/>
              </a:lnSpc>
            </a:pPr>
            <a:r>
              <a:rPr lang="en-US" dirty="0"/>
              <a:t>When the trigger is pulled the hammer hits the firing pin. The firing pin then hits the primer which causes the powder to burn hence producing lots of gases. This causes the volume behind the bullet to fill with extremely high pressure gas. The gas pushes on every surface it encounters, including the bullet in front of it and the base of the gun barrel behind it. The increase in pressure caused by the gases causes the bullet to be forced into the barrel hence causing the bullet to come out the muzzle at very high speeds. Once the bullet is fired, it remains in motion from its momentum. The momentum will carry the bullet until it strikes an object or gravity pulls the bullet towards the earth. </a:t>
            </a:r>
            <a:endParaRPr lang="en-US" dirty="0" smtClean="0"/>
          </a:p>
          <a:p>
            <a:pPr>
              <a:lnSpc>
                <a:spcPct val="90000"/>
              </a:lnSpc>
            </a:pPr>
            <a:r>
              <a:rPr lang="en-US" dirty="0" smtClean="0"/>
              <a:t>The force which acts on the rear of the bullet to propel it forward is also exerted on the base of the</a:t>
            </a:r>
            <a:r>
              <a:rPr lang="en-US" baseline="0" dirty="0" smtClean="0"/>
              <a:t> cartridge case to move the gun backward.</a:t>
            </a:r>
          </a:p>
          <a:p>
            <a:pPr>
              <a:lnSpc>
                <a:spcPct val="90000"/>
              </a:lnSpc>
            </a:pPr>
            <a:r>
              <a:rPr lang="en-US" baseline="0" dirty="0" smtClean="0"/>
              <a:t>This force not only drives the gun to the rear but because the barrel is situated above the hand and therefore above the rotational axis of the wrist, it also</a:t>
            </a:r>
          </a:p>
          <a:p>
            <a:pPr>
              <a:lnSpc>
                <a:spcPct val="90000"/>
              </a:lnSpc>
            </a:pPr>
            <a:r>
              <a:rPr lang="en-US" baseline="0" dirty="0" smtClean="0"/>
              <a:t>Rotates the gun in an upward direction.</a:t>
            </a:r>
          </a:p>
          <a:p>
            <a:pPr>
              <a:lnSpc>
                <a:spcPct val="90000"/>
              </a:lnSpc>
            </a:pPr>
            <a:r>
              <a:rPr lang="en-US" baseline="0" dirty="0" smtClean="0"/>
              <a:t>As the bullet is travelling down the bore during the period in which the barrel is lifting, it will strike the target above the point at which the barrel was pointed when the trigger was pulled.</a:t>
            </a:r>
            <a:endParaRPr lang="th-TH" dirty="0"/>
          </a:p>
          <a:p>
            <a:pPr>
              <a:lnSpc>
                <a:spcPct val="90000"/>
              </a:lnSpc>
            </a:pPr>
            <a:endParaRPr lang="th-TH" dirty="0"/>
          </a:p>
          <a:p>
            <a:pPr>
              <a:lnSpc>
                <a:spcPct val="90000"/>
              </a:lnSpc>
            </a:pPr>
            <a:endParaRPr lang="en-CA" dirty="0"/>
          </a:p>
        </p:txBody>
      </p:sp>
    </p:spTree>
    <p:extLst>
      <p:ext uri="{BB962C8B-B14F-4D97-AF65-F5344CB8AC3E}">
        <p14:creationId xmlns:p14="http://schemas.microsoft.com/office/powerpoint/2010/main" val="195465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16</a:t>
            </a:fld>
            <a:endParaRPr lang="th-TH"/>
          </a:p>
        </p:txBody>
      </p:sp>
    </p:spTree>
    <p:extLst>
      <p:ext uri="{BB962C8B-B14F-4D97-AF65-F5344CB8AC3E}">
        <p14:creationId xmlns:p14="http://schemas.microsoft.com/office/powerpoint/2010/main" val="2727622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simplified version of the flight analysis.</a:t>
            </a:r>
            <a:r>
              <a:rPr lang="en-US" baseline="0" dirty="0" smtClean="0"/>
              <a:t> In real bullet flight, spin of the bullet has to be considered. The spin keeps the bullet stable by piercing pass air.</a:t>
            </a:r>
            <a:endParaRPr lang="en-US" dirty="0"/>
          </a:p>
        </p:txBody>
      </p:sp>
      <p:sp>
        <p:nvSpPr>
          <p:cNvPr id="4" name="Slide Number Placeholder 3"/>
          <p:cNvSpPr>
            <a:spLocks noGrp="1"/>
          </p:cNvSpPr>
          <p:nvPr>
            <p:ph type="sldNum" sz="quarter" idx="10"/>
          </p:nvPr>
        </p:nvSpPr>
        <p:spPr/>
        <p:txBody>
          <a:bodyPr/>
          <a:lstStyle/>
          <a:p>
            <a:fld id="{9449A9D6-CC38-4906-AC2F-A7B36341DE0B}" type="slidenum">
              <a:rPr lang="en-US" smtClean="0"/>
              <a:t>17</a:t>
            </a:fld>
            <a:endParaRPr lang="en-US"/>
          </a:p>
        </p:txBody>
      </p:sp>
    </p:spTree>
    <p:extLst>
      <p:ext uri="{BB962C8B-B14F-4D97-AF65-F5344CB8AC3E}">
        <p14:creationId xmlns:p14="http://schemas.microsoft.com/office/powerpoint/2010/main" val="858887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graph reveals different trajectories between object motions with and without air resistance.</a:t>
            </a:r>
          </a:p>
          <a:p>
            <a:r>
              <a:rPr lang="en-US" baseline="0" dirty="0" smtClean="0"/>
              <a:t>The second graph show different time the object takes to go up an down also different velocities when the object passes the same points (in case of having air resistance)</a:t>
            </a:r>
          </a:p>
          <a:p>
            <a:r>
              <a:rPr lang="en-US" baseline="0" dirty="0" smtClean="0"/>
              <a:t>The third graph shows the change of  horizontal velocity due to the air resistance.</a:t>
            </a:r>
            <a:endParaRPr lang="en-US" dirty="0"/>
          </a:p>
        </p:txBody>
      </p:sp>
      <p:sp>
        <p:nvSpPr>
          <p:cNvPr id="4" name="Slide Number Placeholder 3"/>
          <p:cNvSpPr>
            <a:spLocks noGrp="1"/>
          </p:cNvSpPr>
          <p:nvPr>
            <p:ph type="sldNum" sz="quarter" idx="10"/>
          </p:nvPr>
        </p:nvSpPr>
        <p:spPr/>
        <p:txBody>
          <a:bodyPr/>
          <a:lstStyle/>
          <a:p>
            <a:fld id="{9449A9D6-CC38-4906-AC2F-A7B36341DE0B}" type="slidenum">
              <a:rPr lang="en-US" smtClean="0"/>
              <a:t>20</a:t>
            </a:fld>
            <a:endParaRPr lang="en-US"/>
          </a:p>
        </p:txBody>
      </p:sp>
    </p:spTree>
    <p:extLst>
      <p:ext uri="{BB962C8B-B14F-4D97-AF65-F5344CB8AC3E}">
        <p14:creationId xmlns:p14="http://schemas.microsoft.com/office/powerpoint/2010/main" val="330480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DC6E3-25D1-4AA1-8FCF-1AA7EE600DEB}" type="slidenum">
              <a:rPr lang="en-US"/>
              <a:pPr/>
              <a:t>21</a:t>
            </a:fld>
            <a:endParaRPr lang="th-TH"/>
          </a:p>
        </p:txBody>
      </p:sp>
      <p:sp>
        <p:nvSpPr>
          <p:cNvPr id="77826" name="Rectangle 2"/>
          <p:cNvSpPr>
            <a:spLocks noGrp="1" noRot="1" noChangeAspect="1" noChangeArrowheads="1" noTextEdit="1"/>
          </p:cNvSpPr>
          <p:nvPr>
            <p:ph type="sldImg"/>
          </p:nvPr>
        </p:nvSpPr>
        <p:spPr>
          <a:xfrm>
            <a:off x="1211263" y="687388"/>
            <a:ext cx="4862512" cy="3646487"/>
          </a:xfrm>
          <a:ln w="12700"/>
        </p:spPr>
      </p:sp>
      <p:sp>
        <p:nvSpPr>
          <p:cNvPr id="77827" name="Rectangle 3"/>
          <p:cNvSpPr>
            <a:spLocks noGrp="1" noChangeArrowheads="1"/>
          </p:cNvSpPr>
          <p:nvPr>
            <p:ph type="body" idx="1"/>
          </p:nvPr>
        </p:nvSpPr>
        <p:spPr>
          <a:xfrm>
            <a:off x="970281" y="4560570"/>
            <a:ext cx="5342466" cy="4333875"/>
          </a:xfrm>
          <a:ln/>
        </p:spPr>
        <p:txBody>
          <a:bodyPr lIns="94325" tIns="47163" rIns="94325" bIns="47163"/>
          <a:lstStyle/>
          <a:p>
            <a:endParaRPr lang="en-CA"/>
          </a:p>
        </p:txBody>
      </p:sp>
    </p:spTree>
    <p:extLst>
      <p:ext uri="{BB962C8B-B14F-4D97-AF65-F5344CB8AC3E}">
        <p14:creationId xmlns:p14="http://schemas.microsoft.com/office/powerpoint/2010/main" val="4106918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B754-4C24-4712-8502-0D782FF93D63}" type="slidenum">
              <a:rPr lang="en-US"/>
              <a:pPr/>
              <a:t>25</a:t>
            </a:fld>
            <a:endParaRPr lang="th-TH"/>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marL="845786" lvl="1" indent="-362480">
              <a:lnSpc>
                <a:spcPct val="80000"/>
              </a:lnSpc>
            </a:pPr>
            <a:r>
              <a:rPr lang="th-TH" sz="1100" dirty="0"/>
              <a:t>Bullets produce tissue damage in three ways (Adams, 1982):</a:t>
            </a:r>
            <a:endParaRPr lang="en-US" sz="1100" dirty="0"/>
          </a:p>
          <a:p>
            <a:pPr marL="1329092" lvl="2" indent="-362480">
              <a:lnSpc>
                <a:spcPct val="80000"/>
              </a:lnSpc>
            </a:pPr>
            <a:r>
              <a:rPr lang="th-TH" sz="1100" dirty="0"/>
              <a:t>Laceration and crushing - Tissue damage through laceration and crushing occurs along the path or "track" through the body that a projectile, or its fragments, may produce.</a:t>
            </a:r>
            <a:endParaRPr lang="en-US" sz="1100" dirty="0"/>
          </a:p>
          <a:p>
            <a:pPr marL="1329092" lvl="2" indent="-362480">
              <a:lnSpc>
                <a:spcPct val="80000"/>
              </a:lnSpc>
            </a:pPr>
            <a:r>
              <a:rPr lang="th-TH" sz="1100" dirty="0"/>
              <a:t>Cavitation - A "permanent" cavity is caused by the path (track) of the bullet itself, whereas a "temporary" cavity is formed by continued forward acceleration of the medium (air or tissue) in the wake of the bullet, causing the wound cavity to be stretched outward.</a:t>
            </a:r>
            <a:endParaRPr lang="en-US" sz="1100" dirty="0"/>
          </a:p>
          <a:p>
            <a:pPr marL="1329092" lvl="2" indent="-362480">
              <a:lnSpc>
                <a:spcPct val="80000"/>
              </a:lnSpc>
            </a:pPr>
            <a:r>
              <a:rPr lang="th-TH" sz="1100" dirty="0"/>
              <a:t>Shock waves - Shock waves compress the medium and travel ahead of the bullet, as well as to the sides, but these waves last only a few microseconds and do not cause profound destruction at low velocity. At high velocity, generated shock waves can reach up to 200 atmospheres of pressure. (DiMaio and Zumwalt, 1977) However, bone fracture from cavitation is an extremely rare event. (Fackler, 1996) The ballistic pressure wave from distant bullet impact can induce a concussive-like effect in humans, causing acute neurological symptoms. (Courtney and Courtney, 2007)</a:t>
            </a:r>
            <a:endParaRPr lang="en-US" sz="1100" dirty="0"/>
          </a:p>
          <a:p>
            <a:pPr marL="362480" indent="-362480">
              <a:lnSpc>
                <a:spcPct val="80000"/>
              </a:lnSpc>
            </a:pPr>
            <a:endParaRPr lang="en-US" sz="1100" dirty="0"/>
          </a:p>
          <a:p>
            <a:pPr marL="362480" indent="-362480">
              <a:lnSpc>
                <a:spcPct val="80000"/>
              </a:lnSpc>
            </a:pPr>
            <a:r>
              <a:rPr lang="en-US" sz="1100" dirty="0"/>
              <a:t>Dense target -&gt;  energy dissipation quickly -&gt; minimal depth of penetration.</a:t>
            </a:r>
            <a:endParaRPr lang="th-TH" sz="1100" dirty="0"/>
          </a:p>
          <a:p>
            <a:pPr marL="362480" indent="-362480">
              <a:lnSpc>
                <a:spcPct val="80000"/>
              </a:lnSpc>
            </a:pPr>
            <a:r>
              <a:rPr lang="en-US" sz="1100" dirty="0"/>
              <a:t>Low velocity bullet; i.e. less than 300 m/s damages the target by penetration and crushing.</a:t>
            </a:r>
          </a:p>
          <a:p>
            <a:pPr marL="362480" indent="-362480">
              <a:lnSpc>
                <a:spcPct val="80000"/>
              </a:lnSpc>
            </a:pPr>
            <a:r>
              <a:rPr lang="en-US" sz="1100" dirty="0"/>
              <a:t>High velocity bullet; i.e. greater than 500 m/s penetrates the target and followed by the production of a cavity.</a:t>
            </a:r>
            <a:endParaRPr lang="th-TH" sz="1100" dirty="0"/>
          </a:p>
          <a:p>
            <a:pPr marL="362480" indent="-362480">
              <a:lnSpc>
                <a:spcPct val="80000"/>
              </a:lnSpc>
            </a:pPr>
            <a:endParaRPr lang="th-TH" sz="1100" dirty="0"/>
          </a:p>
        </p:txBody>
      </p:sp>
    </p:spTree>
    <p:extLst>
      <p:ext uri="{BB962C8B-B14F-4D97-AF65-F5344CB8AC3E}">
        <p14:creationId xmlns:p14="http://schemas.microsoft.com/office/powerpoint/2010/main" val="1156755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3509C-29F0-44A6-B9BB-AAA7CB7A74E3}" type="slidenum">
              <a:rPr lang="en-US"/>
              <a:pPr/>
              <a:t>26</a:t>
            </a:fld>
            <a:endParaRPr lang="th-TH"/>
          </a:p>
        </p:txBody>
      </p:sp>
      <p:sp>
        <p:nvSpPr>
          <p:cNvPr id="126978" name="Rectangle 2"/>
          <p:cNvSpPr>
            <a:spLocks noGrp="1" noRot="1" noChangeAspect="1" noChangeArrowheads="1" noTextEdit="1"/>
          </p:cNvSpPr>
          <p:nvPr>
            <p:ph type="sldImg"/>
          </p:nvPr>
        </p:nvSpPr>
        <p:spPr>
          <a:xfrm>
            <a:off x="1211263" y="687388"/>
            <a:ext cx="4862512" cy="3646487"/>
          </a:xfrm>
          <a:ln w="12700"/>
        </p:spPr>
      </p:sp>
      <p:sp>
        <p:nvSpPr>
          <p:cNvPr id="126979" name="Rectangle 3"/>
          <p:cNvSpPr>
            <a:spLocks noGrp="1" noChangeArrowheads="1"/>
          </p:cNvSpPr>
          <p:nvPr>
            <p:ph type="body" idx="1"/>
          </p:nvPr>
        </p:nvSpPr>
        <p:spPr>
          <a:xfrm>
            <a:off x="970281" y="4560570"/>
            <a:ext cx="5342466" cy="4333875"/>
          </a:xfrm>
          <a:ln/>
        </p:spPr>
        <p:txBody>
          <a:bodyPr lIns="94325" tIns="47163" rIns="94325" bIns="47163"/>
          <a:lstStyle/>
          <a:p>
            <a:endParaRPr lang="en-CA"/>
          </a:p>
        </p:txBody>
      </p:sp>
    </p:spTree>
    <p:extLst>
      <p:ext uri="{BB962C8B-B14F-4D97-AF65-F5344CB8AC3E}">
        <p14:creationId xmlns:p14="http://schemas.microsoft.com/office/powerpoint/2010/main" val="951437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FE017-A673-46C9-8374-CD09F2D3F857}" type="slidenum">
              <a:rPr lang="en-US"/>
              <a:pPr/>
              <a:t>27</a:t>
            </a:fld>
            <a:endParaRPr lang="th-TH"/>
          </a:p>
        </p:txBody>
      </p:sp>
      <p:sp>
        <p:nvSpPr>
          <p:cNvPr id="129026" name="Rectangle 2"/>
          <p:cNvSpPr>
            <a:spLocks noGrp="1" noRot="1" noChangeAspect="1" noChangeArrowheads="1" noTextEdit="1"/>
          </p:cNvSpPr>
          <p:nvPr>
            <p:ph type="sldImg"/>
          </p:nvPr>
        </p:nvSpPr>
        <p:spPr>
          <a:xfrm>
            <a:off x="1211263" y="687388"/>
            <a:ext cx="4862512" cy="3646487"/>
          </a:xfrm>
          <a:ln w="12700"/>
        </p:spPr>
      </p:sp>
      <p:sp>
        <p:nvSpPr>
          <p:cNvPr id="129027" name="Rectangle 3"/>
          <p:cNvSpPr>
            <a:spLocks noGrp="1" noChangeArrowheads="1"/>
          </p:cNvSpPr>
          <p:nvPr>
            <p:ph type="body" idx="1"/>
          </p:nvPr>
        </p:nvSpPr>
        <p:spPr>
          <a:xfrm>
            <a:off x="970281" y="4560570"/>
            <a:ext cx="5342466" cy="4333875"/>
          </a:xfrm>
          <a:ln/>
        </p:spPr>
        <p:txBody>
          <a:bodyPr lIns="94325" tIns="47163" rIns="94325" bIns="47163"/>
          <a:lstStyle/>
          <a:p>
            <a:endParaRPr lang="en-CA"/>
          </a:p>
        </p:txBody>
      </p:sp>
    </p:spTree>
    <p:extLst>
      <p:ext uri="{BB962C8B-B14F-4D97-AF65-F5344CB8AC3E}">
        <p14:creationId xmlns:p14="http://schemas.microsoft.com/office/powerpoint/2010/main" val="121066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A3D1C-A84D-4DCF-8997-5CADE3A442B1}" type="slidenum">
              <a:rPr lang="en-US"/>
              <a:pPr/>
              <a:t>28</a:t>
            </a:fld>
            <a:endParaRPr lang="th-TH"/>
          </a:p>
        </p:txBody>
      </p:sp>
      <p:sp>
        <p:nvSpPr>
          <p:cNvPr id="131074" name="Rectangle 2"/>
          <p:cNvSpPr>
            <a:spLocks noGrp="1" noRot="1" noChangeAspect="1" noChangeArrowheads="1" noTextEdit="1"/>
          </p:cNvSpPr>
          <p:nvPr>
            <p:ph type="sldImg"/>
          </p:nvPr>
        </p:nvSpPr>
        <p:spPr>
          <a:xfrm>
            <a:off x="1211263" y="687388"/>
            <a:ext cx="4862512" cy="3646487"/>
          </a:xfrm>
          <a:ln w="12700"/>
        </p:spPr>
      </p:sp>
      <p:sp>
        <p:nvSpPr>
          <p:cNvPr id="131075" name="Rectangle 3"/>
          <p:cNvSpPr>
            <a:spLocks noGrp="1" noChangeArrowheads="1"/>
          </p:cNvSpPr>
          <p:nvPr>
            <p:ph type="body" idx="1"/>
          </p:nvPr>
        </p:nvSpPr>
        <p:spPr>
          <a:xfrm>
            <a:off x="970281" y="4560570"/>
            <a:ext cx="5342466" cy="4333875"/>
          </a:xfrm>
          <a:ln/>
        </p:spPr>
        <p:txBody>
          <a:bodyPr lIns="94325" tIns="47163" rIns="94325" bIns="47163"/>
          <a:lstStyle/>
          <a:p>
            <a:endParaRPr lang="en-CA"/>
          </a:p>
        </p:txBody>
      </p:sp>
    </p:spTree>
    <p:extLst>
      <p:ext uri="{BB962C8B-B14F-4D97-AF65-F5344CB8AC3E}">
        <p14:creationId xmlns:p14="http://schemas.microsoft.com/office/powerpoint/2010/main" val="267340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องค์ประกอบของเครื่องกระสุนปืน</a:t>
            </a:r>
          </a:p>
          <a:p>
            <a:pPr marL="342900" indent="-342900">
              <a:buAutoNum type="arabicPeriod"/>
            </a:pPr>
            <a:r>
              <a:rPr lang="th-TH" baseline="0" dirty="0" smtClean="0"/>
              <a:t>ลูกกระสุนปืน </a:t>
            </a:r>
            <a:r>
              <a:rPr lang="en-US" baseline="0" dirty="0" smtClean="0"/>
              <a:t>bullet</a:t>
            </a:r>
          </a:p>
          <a:p>
            <a:pPr marL="342900" indent="-342900">
              <a:buAutoNum type="arabicPeriod"/>
            </a:pPr>
            <a:r>
              <a:rPr lang="th-TH" baseline="0" dirty="0" smtClean="0"/>
              <a:t>ดินปืน หรือ ดินส่งกระสุนปืน </a:t>
            </a:r>
            <a:r>
              <a:rPr lang="en-US" baseline="0" dirty="0" smtClean="0"/>
              <a:t>(propellant or gunpowder)</a:t>
            </a:r>
          </a:p>
          <a:p>
            <a:pPr marL="342900" indent="-342900">
              <a:buAutoNum type="arabicPeriod"/>
            </a:pPr>
            <a:r>
              <a:rPr lang="th-TH" baseline="0" dirty="0" smtClean="0"/>
              <a:t>ปลอกกระสุนปืน </a:t>
            </a:r>
            <a:r>
              <a:rPr lang="en-US" baseline="0" dirty="0" smtClean="0"/>
              <a:t>cartridge case</a:t>
            </a:r>
          </a:p>
          <a:p>
            <a:pPr marL="342900" indent="-342900">
              <a:buAutoNum type="arabicPeriod"/>
            </a:pPr>
            <a:r>
              <a:rPr lang="th-TH" baseline="0" dirty="0" err="1" smtClean="0"/>
              <a:t>แก็ปปืน</a:t>
            </a:r>
            <a:r>
              <a:rPr lang="th-TH" baseline="0" dirty="0" smtClean="0"/>
              <a:t> </a:t>
            </a:r>
            <a:r>
              <a:rPr lang="en-US" baseline="0" dirty="0" smtClean="0"/>
              <a:t>primer</a:t>
            </a:r>
          </a:p>
          <a:p>
            <a:pPr marL="342900" indent="-342900">
              <a:buAutoNum type="arabicPeriod"/>
            </a:pPr>
            <a:endParaRPr lang="th-TH" baseline="0" dirty="0" smtClean="0"/>
          </a:p>
          <a:p>
            <a:pPr marL="342900" indent="-342900">
              <a:buAutoNum type="arabicPeriod"/>
            </a:pP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3</a:t>
            </a:fld>
            <a:endParaRPr lang="th-TH"/>
          </a:p>
        </p:txBody>
      </p:sp>
    </p:spTree>
    <p:extLst>
      <p:ext uri="{BB962C8B-B14F-4D97-AF65-F5344CB8AC3E}">
        <p14:creationId xmlns:p14="http://schemas.microsoft.com/office/powerpoint/2010/main" val="210764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A548C-C506-495D-9E22-D2369287AA93}" type="slidenum">
              <a:rPr lang="en-US"/>
              <a:pPr/>
              <a:t>32</a:t>
            </a:fld>
            <a:endParaRPr lang="th-TH"/>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dirty="0" err="1"/>
              <a:t>Stellate</a:t>
            </a:r>
            <a:r>
              <a:rPr lang="en-US" dirty="0"/>
              <a:t> wound </a:t>
            </a:r>
            <a:r>
              <a:rPr lang="en-US" dirty="0" smtClean="0"/>
              <a:t>caused </a:t>
            </a:r>
            <a:r>
              <a:rPr lang="en-US" dirty="0"/>
              <a:t>by the explosive force of the bullet being forced from the barrel and splitting or tearing the skin</a:t>
            </a:r>
            <a:r>
              <a:rPr lang="en-US" dirty="0" smtClean="0"/>
              <a:t>.</a:t>
            </a:r>
          </a:p>
          <a:p>
            <a:pPr defTabSz="966612">
              <a:defRPr/>
            </a:pPr>
            <a:r>
              <a:rPr lang="en-US" dirty="0" err="1" smtClean="0"/>
              <a:t>Stellate</a:t>
            </a:r>
            <a:r>
              <a:rPr lang="en-US" dirty="0" smtClean="0"/>
              <a:t> (</a:t>
            </a:r>
            <a:r>
              <a:rPr lang="en-US" dirty="0" err="1" smtClean="0"/>
              <a:t>adj</a:t>
            </a:r>
            <a:r>
              <a:rPr lang="en-US" dirty="0" smtClean="0"/>
              <a:t>) = Arranged or shaped like a star; radiating from a </a:t>
            </a:r>
            <a:r>
              <a:rPr lang="en-US" dirty="0" err="1" smtClean="0"/>
              <a:t>cente</a:t>
            </a:r>
            <a:endParaRPr lang="en-US" dirty="0" smtClean="0"/>
          </a:p>
          <a:p>
            <a:endParaRPr lang="th-TH" dirty="0"/>
          </a:p>
        </p:txBody>
      </p:sp>
    </p:spTree>
    <p:extLst>
      <p:ext uri="{BB962C8B-B14F-4D97-AF65-F5344CB8AC3E}">
        <p14:creationId xmlns:p14="http://schemas.microsoft.com/office/powerpoint/2010/main" val="2885340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3B3A-BC23-4F0C-A8C7-4F8A76831E79}" type="slidenum">
              <a:rPr lang="en-US"/>
              <a:pPr/>
              <a:t>33</a:t>
            </a:fld>
            <a:endParaRPr lang="th-TH"/>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dirty="0"/>
              <a:t>Since the barrel contacts the skin, the gases released by the fired round go into the subcutaneous tissue and cause the star</a:t>
            </a:r>
            <a:r>
              <a:rPr lang="th-TH" dirty="0"/>
              <a:t>-</a:t>
            </a:r>
            <a:r>
              <a:rPr lang="en-US" dirty="0"/>
              <a:t>shaped laceration</a:t>
            </a:r>
            <a:r>
              <a:rPr lang="th-TH" dirty="0"/>
              <a:t>. </a:t>
            </a:r>
            <a:r>
              <a:rPr lang="en-US" dirty="0"/>
              <a:t>Note also the grey</a:t>
            </a:r>
            <a:r>
              <a:rPr lang="th-TH" dirty="0"/>
              <a:t>-</a:t>
            </a:r>
            <a:r>
              <a:rPr lang="en-US" dirty="0"/>
              <a:t>black discoloration from the soot, as well as the faint abrasion ring</a:t>
            </a:r>
            <a:r>
              <a:rPr lang="th-TH" dirty="0" smtClean="0"/>
              <a:t>.</a:t>
            </a:r>
            <a:endParaRPr lang="en-US" dirty="0" smtClean="0"/>
          </a:p>
          <a:p>
            <a:r>
              <a:rPr lang="en-US" b="0" i="0" kern="1200" dirty="0" smtClean="0">
                <a:solidFill>
                  <a:schemeClr val="tx1"/>
                </a:solidFill>
                <a:effectLst/>
                <a:latin typeface="Arial" charset="0"/>
                <a:ea typeface="+mn-ea"/>
                <a:cs typeface="Tahoma" pitchFamily="34" charset="0"/>
              </a:rPr>
              <a:t>Tight contact wounds occur when the muzzle is pressed tightly against the skin. All material that is discharged from the barrel, including soot, gases, incompletely burned gunpowder, metal fragments, and the projectile are injected into the wound. In a loose contact wound, the contact between the skin and the muzzle is incomplete, and soot and other residues will be distributed along the surface of the epithelium.</a:t>
            </a:r>
            <a:endParaRPr lang="th-TH" dirty="0"/>
          </a:p>
        </p:txBody>
      </p:sp>
    </p:spTree>
    <p:extLst>
      <p:ext uri="{BB962C8B-B14F-4D97-AF65-F5344CB8AC3E}">
        <p14:creationId xmlns:p14="http://schemas.microsoft.com/office/powerpoint/2010/main" val="3920163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Stipple (v)</a:t>
            </a:r>
            <a:r>
              <a:rPr lang="en-US" baseline="0" dirty="0" smtClean="0"/>
              <a:t>  </a:t>
            </a:r>
            <a:r>
              <a:rPr lang="th-TH" baseline="0" dirty="0" smtClean="0"/>
              <a:t>เป็นจุด ๆ</a:t>
            </a: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35</a:t>
            </a:fld>
            <a:endParaRPr lang="th-TH"/>
          </a:p>
        </p:txBody>
      </p:sp>
    </p:spTree>
    <p:extLst>
      <p:ext uri="{BB962C8B-B14F-4D97-AF65-F5344CB8AC3E}">
        <p14:creationId xmlns:p14="http://schemas.microsoft.com/office/powerpoint/2010/main" val="2972986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D4917-A7DE-409D-B285-EB365837D09D}" type="slidenum">
              <a:rPr lang="en-US"/>
              <a:pPr/>
              <a:t>37</a:t>
            </a:fld>
            <a:endParaRPr lang="th-TH"/>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a:spcBef>
                <a:spcPct val="50000"/>
              </a:spcBef>
            </a:pPr>
            <a:r>
              <a:rPr lang="en-US" dirty="0"/>
              <a:t>There may be no exit wound at all if the bullet's energy is absorbed by the tissues</a:t>
            </a:r>
            <a:r>
              <a:rPr lang="th-TH" dirty="0"/>
              <a:t>. </a:t>
            </a:r>
            <a:r>
              <a:rPr lang="en-US" dirty="0"/>
              <a:t>Some bullets </a:t>
            </a:r>
            <a:r>
              <a:rPr lang="th-TH" dirty="0"/>
              <a:t>(</a:t>
            </a:r>
            <a:r>
              <a:rPr lang="en-US" dirty="0"/>
              <a:t>such </a:t>
            </a:r>
            <a:r>
              <a:rPr lang="en-US" dirty="0" smtClean="0"/>
              <a:t>as </a:t>
            </a:r>
            <a:r>
              <a:rPr lang="en-US" dirty="0"/>
              <a:t>a </a:t>
            </a:r>
            <a:r>
              <a:rPr lang="th-TH" dirty="0"/>
              <a:t>"</a:t>
            </a:r>
            <a:r>
              <a:rPr lang="en-US" dirty="0" err="1"/>
              <a:t>hollowpoint</a:t>
            </a:r>
            <a:r>
              <a:rPr lang="th-TH" dirty="0"/>
              <a:t>") </a:t>
            </a:r>
            <a:r>
              <a:rPr lang="en-US" dirty="0"/>
              <a:t>are designed to deform so that all their energy will be converted to tissue damage and not exit</a:t>
            </a:r>
            <a:r>
              <a:rPr lang="th-TH" dirty="0"/>
              <a:t>. </a:t>
            </a:r>
          </a:p>
          <a:p>
            <a:endParaRPr lang="th-TH" dirty="0"/>
          </a:p>
        </p:txBody>
      </p:sp>
    </p:spTree>
    <p:extLst>
      <p:ext uri="{BB962C8B-B14F-4D97-AF65-F5344CB8AC3E}">
        <p14:creationId xmlns:p14="http://schemas.microsoft.com/office/powerpoint/2010/main" val="3380494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A1767-A2AF-4E7E-8C8F-BEA827A0950B}" type="slidenum">
              <a:rPr lang="en-US"/>
              <a:pPr/>
              <a:t>38</a:t>
            </a:fld>
            <a:endParaRPr lang="th-TH"/>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a:solidFill>
                  <a:srgbClr val="FFCC00"/>
                </a:solidFill>
              </a:rPr>
              <a:t>No tattooing or deposition of soot </a:t>
            </a:r>
          </a:p>
          <a:p>
            <a:endParaRPr lang="en-US" dirty="0">
              <a:solidFill>
                <a:srgbClr val="FFCC00"/>
              </a:solidFill>
            </a:endParaRPr>
          </a:p>
          <a:p>
            <a:r>
              <a:rPr lang="en-US" dirty="0">
                <a:solidFill>
                  <a:srgbClr val="FFCC00"/>
                </a:solidFill>
              </a:rPr>
              <a:t>Indentation of skin creates </a:t>
            </a:r>
            <a:r>
              <a:rPr lang="en-US" dirty="0">
                <a:solidFill>
                  <a:srgbClr val="FFFFFF"/>
                </a:solidFill>
              </a:rPr>
              <a:t>Abrasion collar</a:t>
            </a:r>
          </a:p>
          <a:p>
            <a:r>
              <a:rPr lang="en-US" dirty="0">
                <a:solidFill>
                  <a:srgbClr val="FFFFFF"/>
                </a:solidFill>
              </a:rPr>
              <a:t>      </a:t>
            </a:r>
            <a:r>
              <a:rPr lang="en-US" dirty="0">
                <a:solidFill>
                  <a:srgbClr val="FFCC00"/>
                </a:solidFill>
                <a:sym typeface="Wingdings" pitchFamily="2" charset="2"/>
              </a:rPr>
              <a:t>friction b/w bullet and skin (not caused 	by heat of bullet.</a:t>
            </a:r>
            <a:endParaRPr lang="en-US" dirty="0">
              <a:solidFill>
                <a:srgbClr val="FFCC00"/>
              </a:solidFill>
            </a:endParaRPr>
          </a:p>
          <a:p>
            <a:r>
              <a:rPr lang="en-US" dirty="0">
                <a:solidFill>
                  <a:srgbClr val="FFCC00"/>
                </a:solidFill>
                <a:sym typeface="Wingdings" pitchFamily="2" charset="2"/>
              </a:rPr>
              <a:t>      </a:t>
            </a:r>
            <a:r>
              <a:rPr lang="en-US" dirty="0">
                <a:solidFill>
                  <a:srgbClr val="FFCC00"/>
                </a:solidFill>
              </a:rPr>
              <a:t>palms and soles won’t have abrasion 	collars. </a:t>
            </a:r>
          </a:p>
          <a:p>
            <a:r>
              <a:rPr lang="en-US" dirty="0">
                <a:solidFill>
                  <a:srgbClr val="FFCC00"/>
                </a:solidFill>
              </a:rPr>
              <a:t>      </a:t>
            </a:r>
            <a:r>
              <a:rPr lang="en-US" dirty="0">
                <a:solidFill>
                  <a:srgbClr val="FFCC00"/>
                </a:solidFill>
                <a:sym typeface="Wingdings" pitchFamily="2" charset="2"/>
              </a:rPr>
              <a:t>Angle of impact depends on shape</a:t>
            </a:r>
          </a:p>
          <a:p>
            <a:r>
              <a:rPr lang="en-US" dirty="0">
                <a:solidFill>
                  <a:srgbClr val="FFCC00"/>
                </a:solidFill>
                <a:sym typeface="Wingdings" pitchFamily="2" charset="2"/>
              </a:rPr>
              <a:t>      Cannot determine distance</a:t>
            </a:r>
            <a:endParaRPr lang="en-US" dirty="0">
              <a:solidFill>
                <a:srgbClr val="FFCC00"/>
              </a:solidFill>
            </a:endParaRPr>
          </a:p>
          <a:p>
            <a:endParaRPr lang="th-TH" dirty="0"/>
          </a:p>
        </p:txBody>
      </p:sp>
    </p:spTree>
    <p:extLst>
      <p:ext uri="{BB962C8B-B14F-4D97-AF65-F5344CB8AC3E}">
        <p14:creationId xmlns:p14="http://schemas.microsoft.com/office/powerpoint/2010/main" val="2222064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a:t>
            </a:r>
            <a:r>
              <a:rPr lang="en-US" baseline="0" dirty="0" smtClean="0"/>
              <a:t> the beveling can be used to indicate the impact direction of a shot bullet.</a:t>
            </a: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39</a:t>
            </a:fld>
            <a:endParaRPr lang="th-TH"/>
          </a:p>
        </p:txBody>
      </p:sp>
    </p:spTree>
    <p:extLst>
      <p:ext uri="{BB962C8B-B14F-4D97-AF65-F5344CB8AC3E}">
        <p14:creationId xmlns:p14="http://schemas.microsoft.com/office/powerpoint/2010/main" val="1129951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iner</a:t>
            </a:r>
            <a:r>
              <a:rPr lang="en-US" b="1" dirty="0" smtClean="0"/>
              <a:t> table of skull</a:t>
            </a:r>
            <a:r>
              <a:rPr lang="en-US" dirty="0" smtClean="0"/>
              <a:t>  the inner compact layer of the bones covering the brain.</a:t>
            </a:r>
          </a:p>
          <a:p>
            <a:r>
              <a:rPr lang="en-US" b="1" dirty="0" smtClean="0"/>
              <a:t>outer table of skull</a:t>
            </a:r>
            <a:r>
              <a:rPr lang="en-US" dirty="0" smtClean="0"/>
              <a:t>  the outer compact layer of the bones covering the brain.</a:t>
            </a:r>
          </a:p>
          <a:p>
            <a:r>
              <a:rPr lang="en-US" dirty="0" smtClean="0"/>
              <a:t>The</a:t>
            </a:r>
            <a:r>
              <a:rPr lang="en-US" baseline="0" dirty="0" smtClean="0"/>
              <a:t> development of radial fracture lines from the central defect is quite variable</a:t>
            </a:r>
          </a:p>
          <a:p>
            <a:r>
              <a:rPr lang="en-US" baseline="0" dirty="0" smtClean="0"/>
              <a:t> and often dependent on the speed and size of the projectile, the bone density and </a:t>
            </a:r>
          </a:p>
          <a:p>
            <a:r>
              <a:rPr lang="en-US" baseline="0" dirty="0" smtClean="0"/>
              <a:t>Curvature of the skull at the point of impact.</a:t>
            </a:r>
            <a:endParaRPr lang="en-US" dirty="0" smtClean="0"/>
          </a:p>
          <a:p>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40</a:t>
            </a:fld>
            <a:endParaRPr lang="th-TH"/>
          </a:p>
        </p:txBody>
      </p:sp>
    </p:spTree>
    <p:extLst>
      <p:ext uri="{BB962C8B-B14F-4D97-AF65-F5344CB8AC3E}">
        <p14:creationId xmlns:p14="http://schemas.microsoft.com/office/powerpoint/2010/main" val="205977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a firearm identification is to look at what are called class characteristics</a:t>
            </a:r>
            <a:r>
              <a:rPr lang="th-TH" dirty="0" smtClean="0"/>
              <a:t>. </a:t>
            </a:r>
            <a:r>
              <a:rPr lang="en-US" dirty="0" smtClean="0"/>
              <a:t>These are characteristics common to a particular group or family of items</a:t>
            </a:r>
            <a:r>
              <a:rPr lang="th-TH" dirty="0" smtClean="0"/>
              <a:t>. </a:t>
            </a:r>
            <a:r>
              <a:rPr lang="en-US" dirty="0" smtClean="0"/>
              <a:t>In the case of a firearm these would be the caliber and rifling pattern of the barrel</a:t>
            </a:r>
            <a:r>
              <a:rPr lang="th-TH" dirty="0" smtClean="0"/>
              <a:t>. </a:t>
            </a:r>
            <a:r>
              <a:rPr lang="en-US" dirty="0" smtClean="0"/>
              <a:t>The caliber of the firearms refers to the size of the bullet that is fired</a:t>
            </a:r>
            <a:r>
              <a:rPr lang="th-TH" dirty="0" smtClean="0"/>
              <a:t>. </a:t>
            </a:r>
            <a:r>
              <a:rPr lang="en-US" dirty="0" smtClean="0"/>
              <a:t>Obviously a bullet that is 0.30</a:t>
            </a:r>
            <a:r>
              <a:rPr lang="th-TH" dirty="0" smtClean="0"/>
              <a:t>" </a:t>
            </a:r>
            <a:r>
              <a:rPr lang="en-US" dirty="0" smtClean="0"/>
              <a:t>in diameter could not be discharged from a firearm that has an inside barrel diameter of 0.15</a:t>
            </a:r>
            <a:r>
              <a:rPr lang="th-TH" dirty="0" smtClean="0"/>
              <a:t>". </a:t>
            </a:r>
            <a:r>
              <a:rPr lang="en-US" dirty="0" smtClean="0"/>
              <a:t>The rifling pattern on the inside of a barrel is often unique to a specific firearm manufacturer</a:t>
            </a:r>
            <a:r>
              <a:rPr lang="th-TH" dirty="0" smtClean="0"/>
              <a:t>. </a:t>
            </a:r>
            <a:r>
              <a:rPr lang="en-US" dirty="0" smtClean="0"/>
              <a:t>This pattern is the spiral staircase pattern that can be seen when looking down the barrel of a firearm</a:t>
            </a:r>
            <a:r>
              <a:rPr lang="th-TH" dirty="0" smtClean="0"/>
              <a:t>. </a:t>
            </a:r>
            <a:endParaRPr lang="en-US" dirty="0" smtClean="0"/>
          </a:p>
          <a:p>
            <a:r>
              <a:rPr lang="en-US" dirty="0" smtClean="0"/>
              <a:t>The individual characteristics</a:t>
            </a:r>
            <a:r>
              <a:rPr lang="en-US" baseline="0" dirty="0" smtClean="0"/>
              <a:t> are caused by small defects in the rifling which are produced during the manufacturing process.</a:t>
            </a:r>
            <a:endParaRPr lang="th-TH" dirty="0" smtClean="0"/>
          </a:p>
          <a:p>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42</a:t>
            </a:fld>
            <a:endParaRPr lang="th-TH"/>
          </a:p>
        </p:txBody>
      </p:sp>
    </p:spTree>
    <p:extLst>
      <p:ext uri="{BB962C8B-B14F-4D97-AF65-F5344CB8AC3E}">
        <p14:creationId xmlns:p14="http://schemas.microsoft.com/office/powerpoint/2010/main" val="2684722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SEM-EDX </a:t>
            </a:r>
            <a:r>
              <a:rPr lang="th-TH" dirty="0" smtClean="0"/>
              <a:t>เป็นตัวอย่างของ</a:t>
            </a:r>
            <a:r>
              <a:rPr lang="th-TH" baseline="0" dirty="0" smtClean="0"/>
              <a:t> </a:t>
            </a:r>
            <a:r>
              <a:rPr lang="en-US" baseline="0" dirty="0" smtClean="0"/>
              <a:t>hyphenated technique  (</a:t>
            </a:r>
            <a:r>
              <a:rPr lang="th-TH" baseline="0" dirty="0" smtClean="0"/>
              <a:t>เทคนิคการคู่ต่อเครื่องมือวิเคราะห์</a:t>
            </a:r>
            <a:r>
              <a:rPr lang="en-US" baseline="0" dirty="0" smtClean="0"/>
              <a:t>)</a:t>
            </a:r>
            <a:r>
              <a:rPr lang="th-TH" baseline="0" dirty="0" smtClean="0"/>
              <a:t> ในที่นี้เครื่องมือวิเคราะห์ที่นำมาใช้งานร่วมกันคือ </a:t>
            </a:r>
            <a:r>
              <a:rPr lang="en-US" baseline="0" dirty="0" smtClean="0"/>
              <a:t>SEM </a:t>
            </a:r>
            <a:r>
              <a:rPr lang="th-TH" baseline="0" dirty="0" smtClean="0"/>
              <a:t>และ </a:t>
            </a:r>
            <a:r>
              <a:rPr lang="en-US" baseline="0" dirty="0" smtClean="0"/>
              <a:t>energy dispersive x ray</a:t>
            </a:r>
          </a:p>
          <a:p>
            <a:r>
              <a:rPr lang="th-TH" baseline="0" dirty="0" smtClean="0"/>
              <a:t>ทำให้การวิเคราะห์ </a:t>
            </a:r>
            <a:r>
              <a:rPr lang="en-US" baseline="0" dirty="0" smtClean="0"/>
              <a:t>GSR </a:t>
            </a:r>
            <a:r>
              <a:rPr lang="th-TH" baseline="0" dirty="0" smtClean="0"/>
              <a:t>ได้ทั้ง </a:t>
            </a:r>
            <a:r>
              <a:rPr lang="en-US" baseline="0" dirty="0" smtClean="0"/>
              <a:t>morphology  </a:t>
            </a:r>
            <a:r>
              <a:rPr lang="th-TH" baseline="0" dirty="0" smtClean="0"/>
              <a:t>และ ธาตุองค์ประกอบ</a:t>
            </a: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45</a:t>
            </a:fld>
            <a:endParaRPr lang="th-TH"/>
          </a:p>
        </p:txBody>
      </p:sp>
    </p:spTree>
    <p:extLst>
      <p:ext uri="{BB962C8B-B14F-4D97-AF65-F5344CB8AC3E}">
        <p14:creationId xmlns:p14="http://schemas.microsoft.com/office/powerpoint/2010/main" val="571346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kern="1200" dirty="0" smtClean="0">
                <a:solidFill>
                  <a:schemeClr val="tx1"/>
                </a:solidFill>
                <a:effectLst/>
                <a:latin typeface="Arial" charset="0"/>
                <a:ea typeface="+mn-ea"/>
                <a:cs typeface="Tahoma" pitchFamily="34" charset="0"/>
              </a:rPr>
              <a:t>Gunshot residue (GSR)</a:t>
            </a:r>
            <a:r>
              <a:rPr lang="en-US" b="0" i="0" kern="1200" dirty="0" smtClean="0">
                <a:solidFill>
                  <a:schemeClr val="tx1"/>
                </a:solidFill>
                <a:effectLst/>
                <a:latin typeface="Arial" charset="0"/>
                <a:ea typeface="+mn-ea"/>
                <a:cs typeface="Tahoma" pitchFamily="34" charset="0"/>
              </a:rPr>
              <a:t>, also known as </a:t>
            </a:r>
            <a:r>
              <a:rPr lang="en-US" b="1" i="0" kern="1200" dirty="0" smtClean="0">
                <a:solidFill>
                  <a:schemeClr val="tx1"/>
                </a:solidFill>
                <a:effectLst/>
                <a:latin typeface="Arial" charset="0"/>
                <a:ea typeface="+mn-ea"/>
                <a:cs typeface="Tahoma" pitchFamily="34" charset="0"/>
              </a:rPr>
              <a:t>cartridge discharge residue</a:t>
            </a:r>
            <a:r>
              <a:rPr lang="en-US" b="0" i="0" kern="1200" dirty="0" smtClean="0">
                <a:solidFill>
                  <a:schemeClr val="tx1"/>
                </a:solidFill>
                <a:effectLst/>
                <a:latin typeface="Arial" charset="0"/>
                <a:ea typeface="+mn-ea"/>
                <a:cs typeface="Tahoma" pitchFamily="34" charset="0"/>
              </a:rPr>
              <a:t> (CDR), or </a:t>
            </a:r>
            <a:r>
              <a:rPr lang="en-US" b="1" i="0" kern="1200" dirty="0" smtClean="0">
                <a:solidFill>
                  <a:schemeClr val="tx1"/>
                </a:solidFill>
                <a:effectLst/>
                <a:latin typeface="Arial" charset="0"/>
                <a:ea typeface="+mn-ea"/>
                <a:cs typeface="Tahoma" pitchFamily="34" charset="0"/>
              </a:rPr>
              <a:t>firearm discharge residue</a:t>
            </a:r>
            <a:r>
              <a:rPr lang="en-US" b="0" i="0" kern="1200" dirty="0" smtClean="0">
                <a:solidFill>
                  <a:schemeClr val="tx1"/>
                </a:solidFill>
                <a:effectLst/>
                <a:latin typeface="Arial" charset="0"/>
                <a:ea typeface="+mn-ea"/>
                <a:cs typeface="Tahoma" pitchFamily="34" charset="0"/>
              </a:rPr>
              <a:t> (FDR), is residue deposited on the hands and clothes of someone who discharges a </a:t>
            </a:r>
            <a:r>
              <a:rPr lang="en-US" b="0" i="0" u="none" strike="noStrike" kern="1200" dirty="0" smtClean="0">
                <a:solidFill>
                  <a:schemeClr val="tx1"/>
                </a:solidFill>
                <a:effectLst/>
                <a:latin typeface="Arial" charset="0"/>
                <a:ea typeface="+mn-ea"/>
                <a:cs typeface="Tahoma" pitchFamily="34" charset="0"/>
                <a:hlinkClick r:id="rId3" tooltip="Firearm"/>
              </a:rPr>
              <a:t>firearm</a:t>
            </a:r>
            <a:r>
              <a:rPr lang="en-US" b="0" i="0" kern="1200" dirty="0" smtClean="0">
                <a:solidFill>
                  <a:schemeClr val="tx1"/>
                </a:solidFill>
                <a:effectLst/>
                <a:latin typeface="Arial" charset="0"/>
                <a:ea typeface="+mn-ea"/>
                <a:cs typeface="Tahoma" pitchFamily="34" charset="0"/>
              </a:rPr>
              <a:t>. It is principally composed of burnt and unburnt particles from the </a:t>
            </a:r>
            <a:r>
              <a:rPr lang="en-US" b="0" i="0" u="none" strike="noStrike" kern="1200" dirty="0" smtClean="0">
                <a:solidFill>
                  <a:schemeClr val="tx1"/>
                </a:solidFill>
                <a:effectLst/>
                <a:latin typeface="Arial" charset="0"/>
                <a:ea typeface="+mn-ea"/>
                <a:cs typeface="Tahoma" pitchFamily="34" charset="0"/>
                <a:hlinkClick r:id="rId4" tooltip="Explosive primer"/>
              </a:rPr>
              <a:t>explosive primer</a:t>
            </a:r>
            <a:r>
              <a:rPr lang="en-US" b="0" i="0" kern="1200" dirty="0" smtClean="0">
                <a:solidFill>
                  <a:schemeClr val="tx1"/>
                </a:solidFill>
                <a:effectLst/>
                <a:latin typeface="Arial" charset="0"/>
                <a:ea typeface="+mn-ea"/>
                <a:cs typeface="Tahoma" pitchFamily="34" charset="0"/>
              </a:rPr>
              <a:t>, the </a:t>
            </a:r>
            <a:r>
              <a:rPr lang="en-US" b="0" i="0" u="none" strike="noStrike" kern="1200" dirty="0" smtClean="0">
                <a:solidFill>
                  <a:schemeClr val="tx1"/>
                </a:solidFill>
                <a:effectLst/>
                <a:latin typeface="Arial" charset="0"/>
                <a:ea typeface="+mn-ea"/>
                <a:cs typeface="Tahoma" pitchFamily="34" charset="0"/>
                <a:hlinkClick r:id="rId5" tooltip="Propellant"/>
              </a:rPr>
              <a:t>propellant</a:t>
            </a:r>
            <a:r>
              <a:rPr lang="en-US" b="0" i="0" kern="1200" dirty="0" smtClean="0">
                <a:solidFill>
                  <a:schemeClr val="tx1"/>
                </a:solidFill>
                <a:effectLst/>
                <a:latin typeface="Arial" charset="0"/>
                <a:ea typeface="+mn-ea"/>
                <a:cs typeface="Tahoma" pitchFamily="34" charset="0"/>
              </a:rPr>
              <a:t>—and possibly fragments of the </a:t>
            </a:r>
            <a:r>
              <a:rPr lang="en-US" b="0" i="0" u="none" strike="noStrike" kern="1200" dirty="0" smtClean="0">
                <a:solidFill>
                  <a:schemeClr val="tx1"/>
                </a:solidFill>
                <a:effectLst/>
                <a:latin typeface="Arial" charset="0"/>
                <a:ea typeface="+mn-ea"/>
                <a:cs typeface="Tahoma" pitchFamily="34" charset="0"/>
                <a:hlinkClick r:id="rId6" tooltip="Bullet"/>
              </a:rPr>
              <a:t>bullet</a:t>
            </a:r>
            <a:r>
              <a:rPr lang="en-US" b="0" i="0" kern="1200" dirty="0" smtClean="0">
                <a:solidFill>
                  <a:schemeClr val="tx1"/>
                </a:solidFill>
                <a:effectLst/>
                <a:latin typeface="Arial" charset="0"/>
                <a:ea typeface="+mn-ea"/>
                <a:cs typeface="Tahoma" pitchFamily="34" charset="0"/>
              </a:rPr>
              <a:t>, </a:t>
            </a:r>
            <a:r>
              <a:rPr lang="en-US" b="0" i="0" u="none" strike="noStrike" kern="1200" dirty="0" smtClean="0">
                <a:solidFill>
                  <a:schemeClr val="tx1"/>
                </a:solidFill>
                <a:effectLst/>
                <a:latin typeface="Arial" charset="0"/>
                <a:ea typeface="+mn-ea"/>
                <a:cs typeface="Tahoma" pitchFamily="34" charset="0"/>
                <a:hlinkClick r:id="rId7" tooltip="Cartridge (firearms)"/>
              </a:rPr>
              <a:t>cartridge</a:t>
            </a:r>
            <a:r>
              <a:rPr lang="en-US" b="0" i="0" kern="1200" dirty="0" smtClean="0">
                <a:solidFill>
                  <a:schemeClr val="tx1"/>
                </a:solidFill>
                <a:effectLst/>
                <a:latin typeface="Arial" charset="0"/>
                <a:ea typeface="+mn-ea"/>
                <a:cs typeface="Tahoma" pitchFamily="34" charset="0"/>
              </a:rPr>
              <a:t> case, and </a:t>
            </a:r>
            <a:r>
              <a:rPr lang="en-US" b="0" i="0" kern="1200" dirty="0" err="1" smtClean="0">
                <a:solidFill>
                  <a:schemeClr val="tx1"/>
                </a:solidFill>
                <a:effectLst/>
                <a:latin typeface="Arial" charset="0"/>
                <a:ea typeface="+mn-ea"/>
                <a:cs typeface="Tahoma" pitchFamily="34" charset="0"/>
              </a:rPr>
              <a:t>the</a:t>
            </a:r>
            <a:r>
              <a:rPr lang="en-US" b="0" i="0" u="none" strike="noStrike" kern="1200" dirty="0" err="1" smtClean="0">
                <a:solidFill>
                  <a:schemeClr val="tx1"/>
                </a:solidFill>
                <a:effectLst/>
                <a:latin typeface="Arial" charset="0"/>
                <a:ea typeface="+mn-ea"/>
                <a:cs typeface="Tahoma" pitchFamily="34" charset="0"/>
                <a:hlinkClick r:id="rId3" tooltip="Firearm"/>
              </a:rPr>
              <a:t>firearm</a:t>
            </a:r>
            <a:endParaRPr lang="en-US" b="0" i="0" u="none" strike="noStrike" kern="1200" dirty="0" smtClean="0">
              <a:solidFill>
                <a:schemeClr val="tx1"/>
              </a:solidFill>
              <a:effectLst/>
              <a:latin typeface="Arial" charset="0"/>
              <a:ea typeface="+mn-ea"/>
              <a:cs typeface="Tahoma" pitchFamily="34" charset="0"/>
            </a:endParaRPr>
          </a:p>
          <a:p>
            <a:r>
              <a:rPr lang="en-US" b="0" i="0" u="none" strike="noStrike" kern="1200" dirty="0" smtClean="0">
                <a:solidFill>
                  <a:schemeClr val="tx1"/>
                </a:solidFill>
                <a:effectLst/>
                <a:latin typeface="Arial" charset="0"/>
                <a:ea typeface="+mn-ea"/>
                <a:cs typeface="Tahoma" pitchFamily="34" charset="0"/>
              </a:rPr>
              <a:t>GSR  </a:t>
            </a:r>
            <a:r>
              <a:rPr lang="th-TH" b="0" i="0" u="none" strike="noStrike" kern="1200" dirty="0" smtClean="0">
                <a:solidFill>
                  <a:schemeClr val="tx1"/>
                </a:solidFill>
                <a:effectLst/>
                <a:latin typeface="Arial" charset="0"/>
                <a:ea typeface="+mn-ea"/>
                <a:cs typeface="Tahoma" pitchFamily="34" charset="0"/>
              </a:rPr>
              <a:t>ประกอบด้วย  </a:t>
            </a:r>
            <a:r>
              <a:rPr lang="en-US" b="0" i="0" u="none" strike="noStrike" kern="1200" dirty="0" smtClean="0">
                <a:solidFill>
                  <a:schemeClr val="tx1"/>
                </a:solidFill>
                <a:effectLst/>
                <a:latin typeface="Arial" charset="0"/>
                <a:ea typeface="+mn-ea"/>
                <a:cs typeface="Tahoma" pitchFamily="34" charset="0"/>
              </a:rPr>
              <a:t>primer</a:t>
            </a:r>
            <a:r>
              <a:rPr lang="en-US" b="0" i="0" u="none" strike="noStrike" kern="1200" baseline="0" dirty="0" smtClean="0">
                <a:solidFill>
                  <a:schemeClr val="tx1"/>
                </a:solidFill>
                <a:effectLst/>
                <a:latin typeface="Arial" charset="0"/>
                <a:ea typeface="+mn-ea"/>
                <a:cs typeface="Tahoma" pitchFamily="34" charset="0"/>
              </a:rPr>
              <a:t> mixture (lead </a:t>
            </a:r>
            <a:r>
              <a:rPr lang="en-US" b="0" i="0" u="none" strike="noStrike" kern="1200" baseline="0" dirty="0" err="1" smtClean="0">
                <a:solidFill>
                  <a:schemeClr val="tx1"/>
                </a:solidFill>
                <a:effectLst/>
                <a:latin typeface="Arial" charset="0"/>
                <a:ea typeface="+mn-ea"/>
                <a:cs typeface="Tahoma" pitchFamily="34" charset="0"/>
              </a:rPr>
              <a:t>Pb</a:t>
            </a:r>
            <a:r>
              <a:rPr lang="en-US" b="0" i="0" u="none" strike="noStrike" kern="1200" baseline="0" dirty="0" smtClean="0">
                <a:solidFill>
                  <a:schemeClr val="tx1"/>
                </a:solidFill>
                <a:effectLst/>
                <a:latin typeface="Arial" charset="0"/>
                <a:ea typeface="+mn-ea"/>
                <a:cs typeface="Tahoma" pitchFamily="34" charset="0"/>
              </a:rPr>
              <a:t>, </a:t>
            </a:r>
            <a:r>
              <a:rPr lang="en-US" b="0" i="0" u="none" strike="noStrike" kern="1200" baseline="0" dirty="0" err="1" smtClean="0">
                <a:solidFill>
                  <a:schemeClr val="tx1"/>
                </a:solidFill>
                <a:effectLst/>
                <a:latin typeface="Arial" charset="0"/>
                <a:ea typeface="+mn-ea"/>
                <a:cs typeface="Tahoma" pitchFamily="34" charset="0"/>
              </a:rPr>
              <a:t>antimody</a:t>
            </a:r>
            <a:r>
              <a:rPr lang="en-US" b="0" i="0" u="none" strike="noStrike" kern="1200" baseline="0" dirty="0" smtClean="0">
                <a:solidFill>
                  <a:schemeClr val="tx1"/>
                </a:solidFill>
                <a:effectLst/>
                <a:latin typeface="Arial" charset="0"/>
                <a:ea typeface="+mn-ea"/>
                <a:cs typeface="Tahoma" pitchFamily="34" charset="0"/>
              </a:rPr>
              <a:t> Sb, barium Ba), burnt and unburnt gunpowder </a:t>
            </a:r>
            <a:r>
              <a:rPr lang="th-TH" b="0" i="0" u="none" strike="noStrike" kern="1200" baseline="0" dirty="0" smtClean="0">
                <a:solidFill>
                  <a:schemeClr val="tx1"/>
                </a:solidFill>
                <a:effectLst/>
                <a:latin typeface="Arial" charset="0"/>
                <a:ea typeface="+mn-ea"/>
                <a:cs typeface="Tahoma" pitchFamily="34" charset="0"/>
              </a:rPr>
              <a:t>และ </a:t>
            </a:r>
            <a:r>
              <a:rPr lang="en-US" b="0" i="0" u="none" strike="noStrike" kern="1200" baseline="0" dirty="0" smtClean="0">
                <a:solidFill>
                  <a:schemeClr val="tx1"/>
                </a:solidFill>
                <a:effectLst/>
                <a:latin typeface="Arial" charset="0"/>
                <a:ea typeface="+mn-ea"/>
                <a:cs typeface="Tahoma" pitchFamily="34" charset="0"/>
              </a:rPr>
              <a:t>metallic components of </a:t>
            </a:r>
            <a:r>
              <a:rPr lang="en-US" b="0" i="0" u="none" strike="noStrike" kern="1200" baseline="0" dirty="0" err="1" smtClean="0">
                <a:solidFill>
                  <a:schemeClr val="tx1"/>
                </a:solidFill>
                <a:effectLst/>
                <a:latin typeface="Arial" charset="0"/>
                <a:ea typeface="+mn-ea"/>
                <a:cs typeface="Tahoma" pitchFamily="34" charset="0"/>
              </a:rPr>
              <a:t>ammuni</a:t>
            </a:r>
            <a:endParaRPr lang="en-US" b="0" i="0" u="none" strike="noStrike" kern="1200" baseline="0" dirty="0" smtClean="0">
              <a:solidFill>
                <a:schemeClr val="tx1"/>
              </a:solidFill>
              <a:effectLst/>
              <a:latin typeface="Arial" charset="0"/>
              <a:ea typeface="+mn-ea"/>
              <a:cs typeface="Tahoma" pitchFamily="34" charset="0"/>
            </a:endParaRPr>
          </a:p>
          <a:p>
            <a:r>
              <a:rPr lang="en-US" b="0" i="0" u="none" strike="noStrike" kern="1200" baseline="0" dirty="0" err="1" smtClean="0">
                <a:solidFill>
                  <a:schemeClr val="tx1"/>
                </a:solidFill>
                <a:effectLst/>
                <a:latin typeface="Arial" charset="0"/>
                <a:ea typeface="+mn-ea"/>
                <a:cs typeface="Tahoma" pitchFamily="34" charset="0"/>
              </a:rPr>
              <a:t>tion</a:t>
            </a:r>
            <a:r>
              <a:rPr lang="en-US" b="0" i="0" u="none" strike="noStrike" kern="1200" baseline="0" dirty="0" smtClean="0">
                <a:solidFill>
                  <a:schemeClr val="tx1"/>
                </a:solidFill>
                <a:effectLst/>
                <a:latin typeface="Arial" charset="0"/>
                <a:ea typeface="+mn-ea"/>
                <a:cs typeface="Tahoma" pitchFamily="34" charset="0"/>
              </a:rPr>
              <a:t> </a:t>
            </a:r>
            <a:r>
              <a:rPr lang="th-TH" b="0" i="0" u="none" strike="noStrike" kern="1200" baseline="0" dirty="0" smtClean="0">
                <a:solidFill>
                  <a:schemeClr val="tx1"/>
                </a:solidFill>
                <a:effectLst/>
                <a:latin typeface="Arial" charset="0"/>
                <a:ea typeface="+mn-ea"/>
                <a:cs typeface="Tahoma" pitchFamily="34" charset="0"/>
              </a:rPr>
              <a:t>และ </a:t>
            </a:r>
            <a:r>
              <a:rPr lang="en-US" b="0" i="0" u="none" strike="noStrike" kern="1200" baseline="0" dirty="0" smtClean="0">
                <a:solidFill>
                  <a:schemeClr val="tx1"/>
                </a:solidFill>
                <a:effectLst/>
                <a:latin typeface="Arial" charset="0"/>
                <a:ea typeface="+mn-ea"/>
                <a:cs typeface="Tahoma" pitchFamily="34" charset="0"/>
              </a:rPr>
              <a:t>firearms</a:t>
            </a:r>
          </a:p>
          <a:p>
            <a:r>
              <a:rPr lang="en-US" b="0" i="0" kern="1200" dirty="0" smtClean="0">
                <a:solidFill>
                  <a:schemeClr val="tx1"/>
                </a:solidFill>
                <a:effectLst/>
                <a:latin typeface="Arial" charset="0"/>
                <a:ea typeface="+mn-ea"/>
                <a:cs typeface="Tahoma" pitchFamily="34" charset="0"/>
              </a:rPr>
              <a:t>When the individual primer elements of lead, antimony, and barium become fused together in one single particle within a plume, evidence is created. These three-element or three-component particles are categorized as “characteristic of gunshot residue.” These are the particles for which an expert searches when analyzing hand samples, clothing samples, or surface samples for the presence of gunshot residue (GSR).</a:t>
            </a: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46</a:t>
            </a:fld>
            <a:endParaRPr lang="th-TH"/>
          </a:p>
        </p:txBody>
      </p:sp>
    </p:spTree>
    <p:extLst>
      <p:ext uri="{BB962C8B-B14F-4D97-AF65-F5344CB8AC3E}">
        <p14:creationId xmlns:p14="http://schemas.microsoft.com/office/powerpoint/2010/main" val="286868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5F52C-18A1-478B-ABC3-07EF6D26CC9E}" type="slidenum">
              <a:rPr lang="en-US"/>
              <a:pPr/>
              <a:t>4</a:t>
            </a:fld>
            <a:endParaRPr lang="th-TH"/>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lnSpc>
                <a:spcPct val="80000"/>
              </a:lnSpc>
            </a:pPr>
            <a:r>
              <a:rPr lang="en-US" sz="1400" b="0" i="0" kern="1200" dirty="0" smtClean="0">
                <a:solidFill>
                  <a:schemeClr val="tx1"/>
                </a:solidFill>
                <a:effectLst/>
                <a:latin typeface="Arial" charset="0"/>
                <a:ea typeface="+mn-ea"/>
                <a:cs typeface="Tahoma" pitchFamily="34" charset="0"/>
              </a:rPr>
              <a:t>Modern handguns (clockwise from top left) Glock 22 * Glock 21 * Kimber Stainless Raptor II * Dan Wesson Commander Classic Bobtail * Smith &amp; Wesson Model 340 * Ruger Blackhawk * Ruger SP101 * SIG Sauer P220 Combat.</a:t>
            </a:r>
            <a:endParaRPr lang="en-US" sz="1300" dirty="0" smtClean="0"/>
          </a:p>
          <a:p>
            <a:pPr>
              <a:lnSpc>
                <a:spcPct val="80000"/>
              </a:lnSpc>
            </a:pPr>
            <a:r>
              <a:rPr lang="en-US" sz="1300" dirty="0" smtClean="0"/>
              <a:t>Model</a:t>
            </a:r>
            <a:r>
              <a:rPr lang="th-TH" sz="1300" dirty="0"/>
              <a:t>: 315 </a:t>
            </a:r>
            <a:r>
              <a:rPr lang="en-US" sz="1300" dirty="0"/>
              <a:t/>
            </a:r>
            <a:br>
              <a:rPr lang="en-US" sz="1300" dirty="0"/>
            </a:br>
            <a:r>
              <a:rPr lang="th-TH" sz="1300" dirty="0"/>
              <a:t>Caliber: .</a:t>
            </a:r>
            <a:r>
              <a:rPr lang="en-US" sz="1300" dirty="0"/>
              <a:t>38+P </a:t>
            </a:r>
            <a:r>
              <a:rPr lang="th-TH" sz="1300" dirty="0"/>
              <a:t/>
            </a:r>
            <a:br>
              <a:rPr lang="th-TH" sz="1300" dirty="0"/>
            </a:br>
            <a:r>
              <a:rPr lang="en-US" sz="1300" dirty="0"/>
              <a:t>Capacity</a:t>
            </a:r>
            <a:r>
              <a:rPr lang="th-TH" sz="1300" dirty="0"/>
              <a:t>: 6 Rounds </a:t>
            </a:r>
            <a:r>
              <a:rPr lang="en-US" sz="1300" dirty="0"/>
              <a:t/>
            </a:r>
            <a:br>
              <a:rPr lang="en-US" sz="1300" dirty="0"/>
            </a:br>
            <a:r>
              <a:rPr lang="th-TH" sz="1300" dirty="0"/>
              <a:t>Barrel Length: </a:t>
            </a:r>
            <a:r>
              <a:rPr lang="en-US" sz="1300" dirty="0"/>
              <a:t>2</a:t>
            </a:r>
            <a:r>
              <a:rPr lang="th-TH" sz="1300" dirty="0"/>
              <a:t> </a:t>
            </a:r>
            <a:r>
              <a:rPr lang="en-US" sz="1300" dirty="0"/>
              <a:t>1/2</a:t>
            </a:r>
            <a:r>
              <a:rPr lang="th-TH" sz="1300" dirty="0"/>
              <a:t>" </a:t>
            </a:r>
            <a:br>
              <a:rPr lang="th-TH" sz="1300" dirty="0"/>
            </a:br>
            <a:r>
              <a:rPr lang="en-US" sz="1300" dirty="0"/>
              <a:t>Front Sight</a:t>
            </a:r>
            <a:r>
              <a:rPr lang="th-TH" sz="1300" dirty="0"/>
              <a:t>: XS® Sight 24/7 Standard Dot Tritium Sights </a:t>
            </a:r>
            <a:r>
              <a:rPr lang="en-US" sz="1300" dirty="0"/>
              <a:t/>
            </a:r>
            <a:br>
              <a:rPr lang="en-US" sz="1300" dirty="0"/>
            </a:br>
            <a:r>
              <a:rPr lang="th-TH" sz="1300" dirty="0"/>
              <a:t>Rear Sight:</a:t>
            </a:r>
            <a:r>
              <a:rPr lang="en-US" sz="1300" dirty="0"/>
              <a:t> Cylinder &amp; Slide Extreme Duty Fixed </a:t>
            </a:r>
            <a:r>
              <a:rPr lang="th-TH" sz="1300" dirty="0"/>
              <a:t/>
            </a:r>
            <a:br>
              <a:rPr lang="th-TH" sz="1300" dirty="0"/>
            </a:br>
            <a:r>
              <a:rPr lang="en-US" sz="1300" dirty="0"/>
              <a:t>Overall Length</a:t>
            </a:r>
            <a:r>
              <a:rPr lang="th-TH" sz="1300" dirty="0"/>
              <a:t>: 7" </a:t>
            </a:r>
            <a:r>
              <a:rPr lang="en-US" sz="1300" dirty="0"/>
              <a:t/>
            </a:r>
            <a:br>
              <a:rPr lang="en-US" sz="1300" dirty="0"/>
            </a:br>
            <a:r>
              <a:rPr lang="th-TH" sz="1300" dirty="0"/>
              <a:t>Weight: </a:t>
            </a:r>
            <a:r>
              <a:rPr lang="en-US" sz="1300" dirty="0"/>
              <a:t>24 oz</a:t>
            </a:r>
            <a:r>
              <a:rPr lang="th-TH" sz="1300" dirty="0"/>
              <a:t>. </a:t>
            </a:r>
            <a:r>
              <a:rPr lang="en-US" sz="1300" dirty="0"/>
              <a:t>=  ??  kg</a:t>
            </a:r>
            <a:r>
              <a:rPr lang="th-TH" sz="1300" dirty="0"/>
              <a:t> </a:t>
            </a:r>
            <a:br>
              <a:rPr lang="th-TH" sz="1300" dirty="0"/>
            </a:br>
            <a:r>
              <a:rPr lang="en-US" sz="1300" dirty="0"/>
              <a:t>Grip</a:t>
            </a:r>
            <a:r>
              <a:rPr lang="th-TH" sz="1300" dirty="0"/>
              <a:t>: Pachmayr® Compac Custom </a:t>
            </a:r>
            <a:r>
              <a:rPr lang="en-US" sz="1300" dirty="0"/>
              <a:t/>
            </a:r>
            <a:br>
              <a:rPr lang="en-US" sz="1300" dirty="0"/>
            </a:br>
            <a:r>
              <a:rPr lang="th-TH" sz="1300" dirty="0"/>
              <a:t>Material:</a:t>
            </a:r>
            <a:r>
              <a:rPr lang="en-US" sz="1300" dirty="0"/>
              <a:t> Scandium Alloy Frame</a:t>
            </a:r>
            <a:r>
              <a:rPr lang="th-TH" sz="1300" dirty="0"/>
              <a:t>/</a:t>
            </a:r>
            <a:r>
              <a:rPr lang="en-US" sz="1300" dirty="0"/>
              <a:t>Stainless PVD Cylinder </a:t>
            </a:r>
            <a:r>
              <a:rPr lang="th-TH" sz="1300" dirty="0"/>
              <a:t/>
            </a:r>
            <a:br>
              <a:rPr lang="th-TH" sz="1300" dirty="0"/>
            </a:br>
            <a:r>
              <a:rPr lang="en-US" sz="1300" dirty="0"/>
              <a:t>Finish</a:t>
            </a:r>
            <a:r>
              <a:rPr lang="th-TH" sz="1300" dirty="0"/>
              <a:t>: Matte Black </a:t>
            </a:r>
            <a:r>
              <a:rPr lang="en-US" sz="1300" dirty="0"/>
              <a:t/>
            </a:r>
            <a:br>
              <a:rPr lang="en-US" sz="1300" dirty="0"/>
            </a:br>
            <a:r>
              <a:rPr lang="en-US" sz="1300" dirty="0"/>
              <a:t>Model</a:t>
            </a:r>
            <a:r>
              <a:rPr lang="th-TH" sz="1300" dirty="0"/>
              <a:t>: 952 </a:t>
            </a:r>
            <a:r>
              <a:rPr lang="en-US" sz="1300" dirty="0"/>
              <a:t/>
            </a:r>
            <a:br>
              <a:rPr lang="en-US" sz="1300" dirty="0"/>
            </a:br>
            <a:r>
              <a:rPr lang="th-TH" sz="1300" dirty="0"/>
              <a:t>Caliber: </a:t>
            </a:r>
            <a:r>
              <a:rPr lang="en-US" sz="1300" dirty="0"/>
              <a:t>9mm </a:t>
            </a:r>
            <a:r>
              <a:rPr lang="th-TH" sz="1300" dirty="0"/>
              <a:t/>
            </a:r>
            <a:br>
              <a:rPr lang="th-TH" sz="1300" dirty="0"/>
            </a:br>
            <a:r>
              <a:rPr lang="en-US" sz="1300" dirty="0"/>
              <a:t>Capacity</a:t>
            </a:r>
            <a:r>
              <a:rPr lang="th-TH" sz="1300" dirty="0"/>
              <a:t>: 9+1 Rounds </a:t>
            </a:r>
            <a:r>
              <a:rPr lang="en-US" sz="1300" dirty="0"/>
              <a:t/>
            </a:r>
            <a:br>
              <a:rPr lang="en-US" sz="1300" dirty="0"/>
            </a:br>
            <a:r>
              <a:rPr lang="th-TH" sz="1300" dirty="0"/>
              <a:t>Barrel Length: </a:t>
            </a:r>
            <a:r>
              <a:rPr lang="en-US" sz="1300" dirty="0"/>
              <a:t>6</a:t>
            </a:r>
            <a:r>
              <a:rPr lang="th-TH" sz="1300" dirty="0"/>
              <a:t>" </a:t>
            </a:r>
            <a:br>
              <a:rPr lang="th-TH" sz="1300" dirty="0"/>
            </a:br>
            <a:r>
              <a:rPr lang="en-US" sz="1300" dirty="0"/>
              <a:t>Front Sight</a:t>
            </a:r>
            <a:r>
              <a:rPr lang="th-TH" sz="1300" dirty="0"/>
              <a:t>: Dovetail Black Patridge </a:t>
            </a:r>
            <a:r>
              <a:rPr lang="en-US" sz="1300" dirty="0"/>
              <a:t/>
            </a:r>
            <a:br>
              <a:rPr lang="en-US" sz="1300" dirty="0"/>
            </a:br>
            <a:r>
              <a:rPr lang="th-TH" sz="1300" dirty="0"/>
              <a:t>Rear Sight:</a:t>
            </a:r>
            <a:r>
              <a:rPr lang="en-US" sz="1300" dirty="0"/>
              <a:t> Wilson® Micro Adjustable </a:t>
            </a:r>
            <a:r>
              <a:rPr lang="th-TH" sz="1300" dirty="0"/>
              <a:t/>
            </a:r>
            <a:br>
              <a:rPr lang="th-TH" sz="1300" dirty="0"/>
            </a:br>
            <a:r>
              <a:rPr lang="en-US" sz="1300" dirty="0"/>
              <a:t>Grip</a:t>
            </a:r>
            <a:r>
              <a:rPr lang="th-TH" sz="1300" dirty="0"/>
              <a:t>: 2-Piece Walnut Checkered Panel </a:t>
            </a:r>
            <a:r>
              <a:rPr lang="en-US" sz="1300" dirty="0"/>
              <a:t/>
            </a:r>
            <a:br>
              <a:rPr lang="en-US" sz="1300" dirty="0"/>
            </a:br>
            <a:r>
              <a:rPr lang="th-TH" sz="1300" dirty="0"/>
              <a:t>Frame:</a:t>
            </a:r>
            <a:r>
              <a:rPr lang="en-US" sz="1300" dirty="0"/>
              <a:t> Large </a:t>
            </a:r>
            <a:r>
              <a:rPr lang="th-TH" sz="1300" dirty="0"/>
              <a:t/>
            </a:r>
            <a:br>
              <a:rPr lang="th-TH" sz="1300" dirty="0"/>
            </a:br>
            <a:r>
              <a:rPr lang="en-US" sz="1300" dirty="0"/>
              <a:t>Finish</a:t>
            </a:r>
            <a:r>
              <a:rPr lang="th-TH" sz="1300" dirty="0"/>
              <a:t>: Matte Finish with Polished Accents </a:t>
            </a:r>
            <a:r>
              <a:rPr lang="en-US" sz="1300" dirty="0"/>
              <a:t/>
            </a:r>
            <a:br>
              <a:rPr lang="en-US" sz="1300" dirty="0"/>
            </a:br>
            <a:r>
              <a:rPr lang="th-TH" sz="1300" dirty="0"/>
              <a:t>Overall Length: </a:t>
            </a:r>
            <a:r>
              <a:rPr lang="en-US" sz="1300" dirty="0"/>
              <a:t>9.5</a:t>
            </a:r>
            <a:r>
              <a:rPr lang="th-TH" sz="1300" dirty="0"/>
              <a:t>" </a:t>
            </a:r>
            <a:br>
              <a:rPr lang="th-TH" sz="1300" dirty="0"/>
            </a:br>
            <a:r>
              <a:rPr lang="en-US" sz="1300" dirty="0"/>
              <a:t>Material</a:t>
            </a:r>
            <a:r>
              <a:rPr lang="th-TH" sz="1300" dirty="0"/>
              <a:t>: Stainless Steel </a:t>
            </a:r>
            <a:r>
              <a:rPr lang="en-US" sz="1300" dirty="0"/>
              <a:t/>
            </a:r>
            <a:br>
              <a:rPr lang="en-US" sz="1300" dirty="0"/>
            </a:br>
            <a:r>
              <a:rPr lang="th-TH" sz="1300" dirty="0"/>
              <a:t>Weight Empty: </a:t>
            </a:r>
            <a:r>
              <a:rPr lang="en-US" sz="1300" dirty="0"/>
              <a:t>39.2 oz</a:t>
            </a:r>
            <a:r>
              <a:rPr lang="th-TH" sz="1300" dirty="0"/>
              <a:t>.  </a:t>
            </a:r>
            <a:r>
              <a:rPr lang="en-US" sz="1300" dirty="0"/>
              <a:t>= ?? kg</a:t>
            </a:r>
            <a:r>
              <a:rPr lang="th-TH" sz="1300" dirty="0"/>
              <a:t> </a:t>
            </a:r>
            <a:br>
              <a:rPr lang="th-TH" sz="1300" dirty="0"/>
            </a:br>
            <a:endParaRPr lang="th-TH" sz="1300" dirty="0"/>
          </a:p>
        </p:txBody>
      </p:sp>
    </p:spTree>
    <p:extLst>
      <p:ext uri="{BB962C8B-B14F-4D97-AF65-F5344CB8AC3E}">
        <p14:creationId xmlns:p14="http://schemas.microsoft.com/office/powerpoint/2010/main" val="1213212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err="1" smtClean="0"/>
              <a:t>sem</a:t>
            </a:r>
            <a:r>
              <a:rPr lang="en-US" dirty="0" smtClean="0"/>
              <a:t> </a:t>
            </a:r>
            <a:r>
              <a:rPr lang="th-TH" dirty="0" smtClean="0"/>
              <a:t>ใช้ตรวจสอบว่า </a:t>
            </a:r>
            <a:r>
              <a:rPr lang="en-US" dirty="0" smtClean="0"/>
              <a:t>primer</a:t>
            </a:r>
            <a:r>
              <a:rPr lang="en-US" baseline="0" dirty="0" smtClean="0"/>
              <a:t> mixture</a:t>
            </a:r>
            <a:r>
              <a:rPr lang="th-TH" baseline="0" dirty="0" smtClean="0"/>
              <a:t> ซึ่งประกอบด้วย </a:t>
            </a:r>
            <a:r>
              <a:rPr lang="en-US" baseline="0" dirty="0" smtClean="0"/>
              <a:t>lead  antimony  </a:t>
            </a:r>
            <a:r>
              <a:rPr lang="th-TH" baseline="0" dirty="0" smtClean="0"/>
              <a:t>และ </a:t>
            </a:r>
            <a:r>
              <a:rPr lang="en-US" baseline="0" dirty="0" smtClean="0"/>
              <a:t>barium</a:t>
            </a:r>
            <a:r>
              <a:rPr lang="th-TH" baseline="0" dirty="0" smtClean="0"/>
              <a:t>  หลอมเข้าด้วยกันหรือไม่  ถ้าหลอมเข้าด้วยกันก็แสดงว่า</a:t>
            </a:r>
          </a:p>
          <a:p>
            <a:r>
              <a:rPr lang="th-TH" baseline="0" dirty="0" smtClean="0"/>
              <a:t>น่าจะเป็น </a:t>
            </a:r>
            <a:r>
              <a:rPr lang="en-US" baseline="0" dirty="0" smtClean="0"/>
              <a:t>particle </a:t>
            </a:r>
            <a:r>
              <a:rPr lang="th-TH" baseline="0" dirty="0" smtClean="0"/>
              <a:t>ที่ได้มาจากการยิงปืน ส่วน </a:t>
            </a:r>
            <a:r>
              <a:rPr lang="en-US" baseline="0" dirty="0" err="1" smtClean="0"/>
              <a:t>edx</a:t>
            </a:r>
            <a:r>
              <a:rPr lang="en-US" baseline="0" dirty="0" smtClean="0"/>
              <a:t>  </a:t>
            </a:r>
            <a:r>
              <a:rPr lang="th-TH" baseline="0" dirty="0" smtClean="0"/>
              <a:t>ใช้บอกธาตุองค์ประกอบใน </a:t>
            </a:r>
            <a:r>
              <a:rPr lang="en-US" baseline="0" dirty="0" smtClean="0"/>
              <a:t>GSR</a:t>
            </a: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47</a:t>
            </a:fld>
            <a:endParaRPr lang="th-TH"/>
          </a:p>
        </p:txBody>
      </p:sp>
    </p:spTree>
    <p:extLst>
      <p:ext uri="{BB962C8B-B14F-4D97-AF65-F5344CB8AC3E}">
        <p14:creationId xmlns:p14="http://schemas.microsoft.com/office/powerpoint/2010/main" val="440447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Energy-dispersive X-ray spectroscopy</a:t>
            </a:r>
            <a:r>
              <a:rPr lang="en-US" dirty="0" smtClean="0"/>
              <a:t> (EDS or EDX) is an analytical technique used for the </a:t>
            </a:r>
            <a:r>
              <a:rPr lang="en-US" dirty="0" smtClean="0">
                <a:hlinkClick r:id="rId3" tooltip="Chemical element"/>
              </a:rPr>
              <a:t>elemental</a:t>
            </a:r>
            <a:r>
              <a:rPr lang="en-US" dirty="0" smtClean="0"/>
              <a:t> analysis or </a:t>
            </a:r>
            <a:r>
              <a:rPr lang="en-US" dirty="0" smtClean="0">
                <a:hlinkClick r:id="rId4" tooltip="Characterization (materials science)"/>
              </a:rPr>
              <a:t>chemical characterization</a:t>
            </a:r>
            <a:r>
              <a:rPr lang="en-US" dirty="0" smtClean="0"/>
              <a:t> of a sample. It relies on the investigation of an interaction of some source of X-ray excitation and a sample. Its characterization capabilities are due in large part to the fundamental principle that each element has a unique </a:t>
            </a:r>
            <a:r>
              <a:rPr lang="en-US" dirty="0" smtClean="0">
                <a:hlinkClick r:id="rId5" tooltip="Atom"/>
              </a:rPr>
              <a:t>atomic structure</a:t>
            </a:r>
            <a:r>
              <a:rPr lang="en-US" dirty="0" smtClean="0"/>
              <a:t> allowing unique set of peaks on its X-ray spectrum.</a:t>
            </a:r>
            <a:r>
              <a:rPr lang="en-US" baseline="30000" dirty="0" smtClean="0">
                <a:hlinkClick r:id="rId6"/>
              </a:rPr>
              <a:t>[2]</a:t>
            </a:r>
            <a:r>
              <a:rPr lang="en-US" dirty="0" smtClean="0"/>
              <a:t> To stimulate the emission of characteristic X-rays from a specimen, a high-energy beam of charged particles such as </a:t>
            </a:r>
            <a:r>
              <a:rPr lang="en-US" dirty="0" smtClean="0">
                <a:hlinkClick r:id="rId7" tooltip="Electron"/>
              </a:rPr>
              <a:t>electrons</a:t>
            </a:r>
            <a:r>
              <a:rPr lang="en-US" dirty="0" smtClean="0"/>
              <a:t> or </a:t>
            </a:r>
            <a:r>
              <a:rPr lang="en-US" dirty="0" smtClean="0">
                <a:hlinkClick r:id="rId8" tooltip="Proton"/>
              </a:rPr>
              <a:t>protons</a:t>
            </a:r>
            <a:r>
              <a:rPr lang="en-US" dirty="0" smtClean="0"/>
              <a:t> (see </a:t>
            </a:r>
            <a:r>
              <a:rPr lang="en-US" dirty="0" smtClean="0">
                <a:hlinkClick r:id="rId9" tooltip="Particle-Induced X-ray Emission"/>
              </a:rPr>
              <a:t>PIXE</a:t>
            </a:r>
            <a:r>
              <a:rPr lang="en-US" dirty="0" smtClean="0"/>
              <a:t>), or a beam of X-rays, is focused into the sample being studied. At rest, an atom within the sample contains </a:t>
            </a:r>
            <a:r>
              <a:rPr lang="en-US" dirty="0" smtClean="0">
                <a:hlinkClick r:id="rId10" tooltip="Ground state"/>
              </a:rPr>
              <a:t>ground state</a:t>
            </a:r>
            <a:r>
              <a:rPr lang="en-US" dirty="0" smtClean="0"/>
              <a:t> (or unexcited) electrons in discrete energy levels or </a:t>
            </a:r>
            <a:r>
              <a:rPr lang="en-US" dirty="0" smtClean="0">
                <a:hlinkClick r:id="rId11" tooltip="Electron shell"/>
              </a:rPr>
              <a:t>electron shells</a:t>
            </a:r>
            <a:r>
              <a:rPr lang="en-US" dirty="0" smtClean="0"/>
              <a:t> bound to the nucleus. The incident beam may excite an electron in an inner shell, ejecting it from the shell while creating an </a:t>
            </a:r>
            <a:r>
              <a:rPr lang="en-US" dirty="0" smtClean="0">
                <a:hlinkClick r:id="rId12" tooltip="Electron hole"/>
              </a:rPr>
              <a:t>electron hole</a:t>
            </a:r>
            <a:r>
              <a:rPr lang="en-US" dirty="0" smtClean="0"/>
              <a:t> where the electron was. An electron from an outer, higher-energy shell then fills the hole, and the difference in energy between the higher-energy shell and the lower energy shell may be released in the form of an X-ray. The number and energy of the X-rays emitted from a specimen can be measured by an energy-dispersive spectrometer. As the energy of the X-rays are characteristic of the difference in energy between the two shells, and of the atomic structure of the element from which they were emitted, this allows the elemental composition of the specimen to be measured.</a:t>
            </a:r>
            <a:r>
              <a:rPr lang="en-US" baseline="30000" dirty="0" smtClean="0">
                <a:hlinkClick r:id="rId6"/>
              </a:rPr>
              <a:t>[3]</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48</a:t>
            </a:fld>
            <a:endParaRPr lang="th-TH"/>
          </a:p>
        </p:txBody>
      </p:sp>
    </p:spTree>
    <p:extLst>
      <p:ext uri="{BB962C8B-B14F-4D97-AF65-F5344CB8AC3E}">
        <p14:creationId xmlns:p14="http://schemas.microsoft.com/office/powerpoint/2010/main" val="3790891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B171C-8C4A-4647-94B1-2CB604383DC7}" type="slidenum">
              <a:rPr lang="en-US"/>
              <a:pPr/>
              <a:t>50</a:t>
            </a:fld>
            <a:endParaRPr lang="th-TH"/>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In this case we consider the situation when the highest transfer of motion to the body results when the bullet remains in the body (or in a ballistic vest worn by the person).</a:t>
            </a:r>
            <a:endParaRPr lang="th-TH"/>
          </a:p>
        </p:txBody>
      </p:sp>
    </p:spTree>
    <p:extLst>
      <p:ext uri="{BB962C8B-B14F-4D97-AF65-F5344CB8AC3E}">
        <p14:creationId xmlns:p14="http://schemas.microsoft.com/office/powerpoint/2010/main" val="2791962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9F692-5F08-49FC-93A5-4232A5450DF2}" type="slidenum">
              <a:rPr lang="en-US"/>
              <a:pPr/>
              <a:t>52</a:t>
            </a:fld>
            <a:endParaRPr lang="th-TH"/>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a:t>When a person commit suicide while firmly holding the gun, the total momentum of the body/weapon system consequently tend towards zero. This </a:t>
            </a:r>
            <a:r>
              <a:rPr lang="en-US" dirty="0" smtClean="0"/>
              <a:t>forms </a:t>
            </a:r>
            <a:r>
              <a:rPr lang="en-US" dirty="0"/>
              <a:t>the conservation of linear momentum of the system. This implies that an ordinary suicidal gunshot could not result in displacement of the whole body.</a:t>
            </a:r>
            <a:r>
              <a:rPr lang="th-TH" dirty="0"/>
              <a:t> </a:t>
            </a:r>
            <a:r>
              <a:rPr lang="en-US" dirty="0"/>
              <a:t>We can also discuss the matter in terms of the momentum transfer. Because the initial momentum provided by the bullet is so small, the final momentum of the shot person derived from the bullet is also small. Because the body mass is huge comparing to the bullet, the resultant motion is then negligible. </a:t>
            </a:r>
            <a:endParaRPr lang="th-TH" dirty="0"/>
          </a:p>
        </p:txBody>
      </p:sp>
    </p:spTree>
    <p:extLst>
      <p:ext uri="{BB962C8B-B14F-4D97-AF65-F5344CB8AC3E}">
        <p14:creationId xmlns:p14="http://schemas.microsoft.com/office/powerpoint/2010/main" val="155240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20845-F63A-448B-BDF8-DB59FE5D3CFA}" type="slidenum">
              <a:rPr lang="en-US"/>
              <a:pPr/>
              <a:t>5</a:t>
            </a:fld>
            <a:endParaRPr lang="th-TH"/>
          </a:p>
        </p:txBody>
      </p:sp>
      <p:sp>
        <p:nvSpPr>
          <p:cNvPr id="49154" name="Rectangle 2"/>
          <p:cNvSpPr>
            <a:spLocks noGrp="1" noRot="1" noChangeAspect="1" noChangeArrowheads="1" noTextEdit="1"/>
          </p:cNvSpPr>
          <p:nvPr>
            <p:ph type="sldImg"/>
          </p:nvPr>
        </p:nvSpPr>
        <p:spPr>
          <a:xfrm>
            <a:off x="1258888" y="720725"/>
            <a:ext cx="4799012" cy="3598863"/>
          </a:xfrm>
          <a:ln w="12700"/>
        </p:spPr>
      </p:sp>
      <p:sp>
        <p:nvSpPr>
          <p:cNvPr id="49155" name="Rectangle 3"/>
          <p:cNvSpPr>
            <a:spLocks noGrp="1" noChangeArrowheads="1"/>
          </p:cNvSpPr>
          <p:nvPr>
            <p:ph type="body" idx="1"/>
          </p:nvPr>
        </p:nvSpPr>
        <p:spPr>
          <a:xfrm>
            <a:off x="975360" y="4560570"/>
            <a:ext cx="5364480" cy="4320540"/>
          </a:xfrm>
          <a:ln/>
        </p:spPr>
        <p:txBody>
          <a:bodyPr lIns="95952" tIns="48788" rIns="95952" bIns="48788"/>
          <a:lstStyle/>
          <a:p>
            <a:r>
              <a:rPr lang="en-CA" dirty="0" smtClean="0"/>
              <a:t>Muzzle </a:t>
            </a:r>
            <a:r>
              <a:rPr lang="th-TH" dirty="0" smtClean="0"/>
              <a:t>ปลายกระบอกปืน</a:t>
            </a:r>
          </a:p>
          <a:p>
            <a:r>
              <a:rPr lang="en-US" dirty="0" smtClean="0"/>
              <a:t>Chamber</a:t>
            </a:r>
            <a:r>
              <a:rPr lang="en-US" baseline="0" dirty="0" smtClean="0"/>
              <a:t> </a:t>
            </a:r>
            <a:r>
              <a:rPr lang="th-TH" baseline="0" dirty="0" smtClean="0"/>
              <a:t>รังเพลิง</a:t>
            </a:r>
          </a:p>
          <a:p>
            <a:r>
              <a:rPr lang="en-US" baseline="0" dirty="0" smtClean="0"/>
              <a:t>Barrel </a:t>
            </a:r>
            <a:r>
              <a:rPr lang="th-TH" baseline="0" dirty="0" smtClean="0"/>
              <a:t>ลำกล้องปืน</a:t>
            </a:r>
            <a:endParaRPr lang="en-CA" dirty="0"/>
          </a:p>
        </p:txBody>
      </p:sp>
    </p:spTree>
    <p:extLst>
      <p:ext uri="{BB962C8B-B14F-4D97-AF65-F5344CB8AC3E}">
        <p14:creationId xmlns:p14="http://schemas.microsoft.com/office/powerpoint/2010/main" val="60853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kern="1200" dirty="0" smtClean="0">
                <a:solidFill>
                  <a:schemeClr val="tx1"/>
                </a:solidFill>
                <a:effectLst/>
                <a:latin typeface="Arial" charset="0"/>
                <a:ea typeface="+mn-ea"/>
                <a:cs typeface="Tahoma" pitchFamily="34" charset="0"/>
              </a:rPr>
              <a:t>A bullet fired from a rifle or handgun has a spiral spin that keeps it point-first in flight, increasing accuracy and distance. This is made to happen by the rifling inside the barrel, from which the rifle got its name. The barrel is thick and has spiraling </a:t>
            </a:r>
            <a:r>
              <a:rPr lang="en-US" b="1" i="0" kern="1200" dirty="0" smtClean="0">
                <a:solidFill>
                  <a:schemeClr val="tx1"/>
                </a:solidFill>
                <a:effectLst/>
                <a:latin typeface="Arial" charset="0"/>
                <a:ea typeface="+mn-ea"/>
                <a:cs typeface="Tahoma" pitchFamily="34" charset="0"/>
              </a:rPr>
              <a:t>grooves </a:t>
            </a:r>
            <a:r>
              <a:rPr lang="en-US" b="0" i="0" kern="1200" dirty="0" smtClean="0">
                <a:solidFill>
                  <a:schemeClr val="tx1"/>
                </a:solidFill>
                <a:effectLst/>
                <a:latin typeface="Arial" charset="0"/>
                <a:ea typeface="+mn-ea"/>
                <a:cs typeface="Tahoma" pitchFamily="34" charset="0"/>
              </a:rPr>
              <a:t>cut or pressed into the bore. The ridges of metal between the grooves are called </a:t>
            </a:r>
            <a:r>
              <a:rPr lang="en-US" b="1" i="0" kern="1200" dirty="0" smtClean="0">
                <a:solidFill>
                  <a:schemeClr val="tx1"/>
                </a:solidFill>
                <a:effectLst/>
                <a:latin typeface="Arial" charset="0"/>
                <a:ea typeface="+mn-ea"/>
                <a:cs typeface="Tahoma" pitchFamily="34" charset="0"/>
              </a:rPr>
              <a:t>lands. </a:t>
            </a:r>
            <a:r>
              <a:rPr lang="en-US" b="0" i="0" kern="1200" dirty="0" smtClean="0">
                <a:solidFill>
                  <a:schemeClr val="tx1"/>
                </a:solidFill>
                <a:effectLst/>
                <a:latin typeface="Arial" charset="0"/>
                <a:ea typeface="+mn-ea"/>
                <a:cs typeface="Tahoma" pitchFamily="34" charset="0"/>
              </a:rPr>
              <a:t>Together, the grooves and lands make up the “rifling.”</a:t>
            </a: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6</a:t>
            </a:fld>
            <a:endParaRPr lang="th-TH"/>
          </a:p>
        </p:txBody>
      </p:sp>
    </p:spTree>
    <p:extLst>
      <p:ext uri="{BB962C8B-B14F-4D97-AF65-F5344CB8AC3E}">
        <p14:creationId xmlns:p14="http://schemas.microsoft.com/office/powerpoint/2010/main" val="61610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0E295-B982-406F-8D0B-BA4FE94812C6}" type="slidenum">
              <a:rPr lang="en-US"/>
              <a:pPr/>
              <a:t>8</a:t>
            </a:fld>
            <a:endParaRPr lang="th-TH"/>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lnSpc>
                <a:spcPct val="80000"/>
              </a:lnSpc>
            </a:pPr>
            <a:r>
              <a:rPr lang="en-US" sz="1300" dirty="0"/>
              <a:t>Shotguns come in a wide variety of forms, from </a:t>
            </a:r>
            <a:r>
              <a:rPr lang="th-TH" sz="1300" dirty="0">
                <a:hlinkClick r:id="rId3" tooltip="Rimfire ammunition"/>
              </a:rPr>
              <a:t>rimfire</a:t>
            </a:r>
            <a:r>
              <a:rPr lang="en-US" sz="1300" dirty="0"/>
              <a:t> models with 5.5 mm </a:t>
            </a:r>
            <a:r>
              <a:rPr lang="th-TH" sz="1300" dirty="0"/>
              <a:t>(.</a:t>
            </a:r>
            <a:r>
              <a:rPr lang="en-US" sz="1300" dirty="0"/>
              <a:t>22 inch</a:t>
            </a:r>
            <a:r>
              <a:rPr lang="th-TH" sz="1300" dirty="0"/>
              <a:t>) </a:t>
            </a:r>
            <a:r>
              <a:rPr lang="en-US" sz="1300" dirty="0"/>
              <a:t>bores up to massive </a:t>
            </a:r>
            <a:r>
              <a:rPr lang="th-TH" sz="1300" dirty="0">
                <a:hlinkClick r:id="rId4" tooltip="Punt gun"/>
              </a:rPr>
              <a:t>punt guns</a:t>
            </a:r>
            <a:r>
              <a:rPr lang="en-US" sz="1300" dirty="0"/>
              <a:t> with 5 cm </a:t>
            </a:r>
            <a:r>
              <a:rPr lang="th-TH" sz="1300" dirty="0"/>
              <a:t>(</a:t>
            </a:r>
            <a:r>
              <a:rPr lang="en-US" sz="1300" dirty="0"/>
              <a:t>2 inch</a:t>
            </a:r>
            <a:r>
              <a:rPr lang="th-TH" sz="1300" dirty="0"/>
              <a:t>) </a:t>
            </a:r>
            <a:r>
              <a:rPr lang="en-US" sz="1300" dirty="0"/>
              <a:t>bores, and in nearly every type of firearm operating mechanism</a:t>
            </a:r>
            <a:r>
              <a:rPr lang="th-TH" sz="1300" dirty="0"/>
              <a:t>. </a:t>
            </a:r>
            <a:r>
              <a:rPr lang="en-US" sz="1300" dirty="0"/>
              <a:t>The common characteristics that make a shotgun unique center around the requirements of firing shot</a:t>
            </a:r>
            <a:r>
              <a:rPr lang="th-TH" sz="1300" dirty="0"/>
              <a:t>. </a:t>
            </a:r>
            <a:r>
              <a:rPr lang="en-US" sz="1300" dirty="0"/>
              <a:t>These features are the features typical of a </a:t>
            </a:r>
            <a:r>
              <a:rPr lang="th-TH" sz="1300" dirty="0">
                <a:hlinkClick r:id="rId5" tooltip="Shotgun shell"/>
              </a:rPr>
              <a:t>shotgun shell</a:t>
            </a:r>
            <a:r>
              <a:rPr lang="en-US" sz="1300" dirty="0"/>
              <a:t>, namely a relatively short, wide cartridge, with straight walls, and operating at a relatively low pressure</a:t>
            </a:r>
            <a:r>
              <a:rPr lang="th-TH" sz="1300" dirty="0"/>
              <a:t>.</a:t>
            </a:r>
            <a:endParaRPr lang="th-TH" sz="1300" dirty="0">
              <a:hlinkClick r:id="rId6" tooltip="Ammunition"/>
            </a:endParaRPr>
          </a:p>
          <a:p>
            <a:pPr>
              <a:lnSpc>
                <a:spcPct val="80000"/>
              </a:lnSpc>
            </a:pPr>
            <a:r>
              <a:rPr lang="en-US" sz="1300" dirty="0">
                <a:hlinkClick r:id="rId6" tooltip="Ammunition"/>
              </a:rPr>
              <a:t>Ammunition</a:t>
            </a:r>
            <a:r>
              <a:rPr lang="th-TH" sz="1300" dirty="0"/>
              <a:t> for shotguns is referred to in the USA as </a:t>
            </a:r>
            <a:r>
              <a:rPr lang="en-US" sz="1300" dirty="0">
                <a:hlinkClick r:id="rId5" tooltip="Shotgun shell"/>
              </a:rPr>
              <a:t>shotgun shells</a:t>
            </a:r>
            <a:r>
              <a:rPr lang="th-TH" sz="1300" dirty="0"/>
              <a:t>, shotshells, or just shells (when it is not likely to be confused with </a:t>
            </a:r>
            <a:r>
              <a:rPr lang="en-US" sz="1300" dirty="0">
                <a:hlinkClick r:id="rId7" tooltip="Artillery shell"/>
              </a:rPr>
              <a:t>artillery shells</a:t>
            </a:r>
            <a:r>
              <a:rPr lang="th-TH" sz="1300" dirty="0"/>
              <a:t>). The term </a:t>
            </a:r>
            <a:r>
              <a:rPr lang="en-US" sz="1300" dirty="0">
                <a:hlinkClick r:id="rId8" tooltip="Cartridge (firearms)"/>
              </a:rPr>
              <a:t>cartridges</a:t>
            </a:r>
            <a:r>
              <a:rPr lang="th-TH" sz="1300" dirty="0"/>
              <a:t> is standard usage in the United Kingdom. Single projectile loads are generally called </a:t>
            </a:r>
            <a:r>
              <a:rPr lang="en-US" sz="1300" dirty="0">
                <a:hlinkClick r:id="rId9" tooltip="Shotgun slug"/>
              </a:rPr>
              <a:t>shotgun slugs</a:t>
            </a:r>
            <a:r>
              <a:rPr lang="th-TH" sz="1300" dirty="0"/>
              <a:t> or just slugs.</a:t>
            </a:r>
            <a:endParaRPr lang="en-US" sz="1300" dirty="0"/>
          </a:p>
          <a:p>
            <a:pPr>
              <a:lnSpc>
                <a:spcPct val="80000"/>
              </a:lnSpc>
            </a:pPr>
            <a:r>
              <a:rPr lang="th-TH" sz="1300" dirty="0"/>
              <a:t>The shot pellets from a shotgun spread upon leaving the barrel which makes it easier to hit small targets at suitable ranges than with a rifle. The </a:t>
            </a:r>
            <a:r>
              <a:rPr lang="en-US" sz="1300" dirty="0">
                <a:hlinkClick r:id="rId10" tooltip="Lead shot"/>
              </a:rPr>
              <a:t>shot</a:t>
            </a:r>
            <a:r>
              <a:rPr lang="th-TH" sz="1300" dirty="0"/>
              <a:t> is usually fired from a </a:t>
            </a:r>
            <a:r>
              <a:rPr lang="en-US" sz="1300" dirty="0">
                <a:hlinkClick r:id="rId11" tooltip="Smoothbore"/>
              </a:rPr>
              <a:t>smoothbore</a:t>
            </a:r>
            <a:r>
              <a:rPr lang="th-TH" sz="1300" dirty="0"/>
              <a:t> </a:t>
            </a:r>
            <a:r>
              <a:rPr lang="en-US" sz="1300" dirty="0">
                <a:hlinkClick r:id="rId12" tooltip="Gun barrel"/>
              </a:rPr>
              <a:t>barrel</a:t>
            </a:r>
            <a:r>
              <a:rPr lang="th-TH" sz="1300" dirty="0"/>
              <a:t>; another configuration is the </a:t>
            </a:r>
            <a:r>
              <a:rPr lang="en-US" sz="1300" dirty="0">
                <a:hlinkClick r:id="rId13" tooltip="Rifling"/>
              </a:rPr>
              <a:t>rifled</a:t>
            </a:r>
            <a:r>
              <a:rPr lang="th-TH" sz="1300" dirty="0"/>
              <a:t> </a:t>
            </a:r>
            <a:r>
              <a:rPr lang="en-US" sz="1300" dirty="0">
                <a:hlinkClick r:id="rId14" tooltip="Slug barrel"/>
              </a:rPr>
              <a:t>slug barrel</a:t>
            </a:r>
            <a:r>
              <a:rPr lang="th-TH" sz="1300" dirty="0"/>
              <a:t>, which is used to fire a single projectile (though some slugs can also be fired from smoothbore weapons).</a:t>
            </a:r>
            <a:endParaRPr lang="en-US" sz="1300" dirty="0"/>
          </a:p>
          <a:p>
            <a:pPr>
              <a:lnSpc>
                <a:spcPct val="80000"/>
              </a:lnSpc>
            </a:pPr>
            <a:r>
              <a:rPr lang="th-TH" sz="1300" dirty="0"/>
              <a:t>Since the power of the burning charge is divided among the pellets, the energy of any one ball of </a:t>
            </a:r>
            <a:r>
              <a:rPr lang="en-US" sz="1300" dirty="0">
                <a:hlinkClick r:id="rId15" tooltip="Shotgun"/>
              </a:rPr>
              <a:t>shot</a:t>
            </a:r>
            <a:r>
              <a:rPr lang="th-TH" sz="1300" dirty="0"/>
              <a:t> is fairly low, making shotguns useful primarily for hunting birds and other small </a:t>
            </a:r>
            <a:r>
              <a:rPr lang="en-US" sz="1300" dirty="0">
                <a:hlinkClick r:id="rId16" tooltip="Game (food)"/>
              </a:rPr>
              <a:t>game</a:t>
            </a:r>
            <a:r>
              <a:rPr lang="th-TH" sz="1300" dirty="0"/>
              <a:t>. However, the large number of projectiles makes the shotgun useful as a close-combat </a:t>
            </a:r>
            <a:r>
              <a:rPr lang="en-US" sz="1300" dirty="0">
                <a:hlinkClick r:id="rId17" tooltip="Weapon"/>
              </a:rPr>
              <a:t>weapon</a:t>
            </a:r>
            <a:r>
              <a:rPr lang="th-TH" sz="1300" dirty="0"/>
              <a:t> or </a:t>
            </a:r>
            <a:r>
              <a:rPr lang="en-US" sz="1300" dirty="0">
                <a:hlinkClick r:id="rId18" tooltip="Defensive weapon"/>
              </a:rPr>
              <a:t>defensive weapon</a:t>
            </a:r>
            <a:r>
              <a:rPr lang="th-TH" sz="1300" dirty="0"/>
              <a:t>, where the short range ensures that many of the projectiles of </a:t>
            </a:r>
            <a:r>
              <a:rPr lang="en-US" sz="1300" dirty="0">
                <a:hlinkClick r:id="rId15" tooltip="Shotgun"/>
              </a:rPr>
              <a:t>shot</a:t>
            </a:r>
            <a:r>
              <a:rPr lang="th-TH" sz="1300" dirty="0"/>
              <a:t> will hit the target (see </a:t>
            </a:r>
            <a:r>
              <a:rPr lang="en-US" sz="1300" dirty="0">
                <a:hlinkClick r:id="rId19" tooltip="Riot shotgun"/>
              </a:rPr>
              <a:t>riot shotgun</a:t>
            </a:r>
            <a:r>
              <a:rPr lang="th-TH" sz="1300" dirty="0"/>
              <a:t> and </a:t>
            </a:r>
            <a:r>
              <a:rPr lang="en-US" sz="1300" dirty="0">
                <a:hlinkClick r:id="rId20" tooltip="Combat shotgun"/>
              </a:rPr>
              <a:t>combat shotgun</a:t>
            </a:r>
            <a:r>
              <a:rPr lang="th-TH" sz="1300" dirty="0"/>
              <a:t>).</a:t>
            </a:r>
          </a:p>
        </p:txBody>
      </p:sp>
    </p:spTree>
    <p:extLst>
      <p:ext uri="{BB962C8B-B14F-4D97-AF65-F5344CB8AC3E}">
        <p14:creationId xmlns:p14="http://schemas.microsoft.com/office/powerpoint/2010/main" val="32630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EA6E4-EE43-4B21-8EEC-C502385216B9}" type="slidenum">
              <a:rPr lang="en-US"/>
              <a:pPr/>
              <a:t>10</a:t>
            </a:fld>
            <a:endParaRPr lang="th-TH"/>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t>Bullet designs have to solve two primary problems</a:t>
            </a:r>
            <a:r>
              <a:rPr lang="th-TH" dirty="0"/>
              <a:t>. </a:t>
            </a:r>
            <a:r>
              <a:rPr lang="en-US" dirty="0"/>
              <a:t>They must first form a seal with the gun's bore</a:t>
            </a:r>
            <a:r>
              <a:rPr lang="th-TH" dirty="0"/>
              <a:t>. </a:t>
            </a:r>
            <a:r>
              <a:rPr lang="en-US" dirty="0"/>
              <a:t>The worse the seal, the more </a:t>
            </a:r>
            <a:r>
              <a:rPr lang="th-TH" dirty="0" err="1"/>
              <a:t>gas</a:t>
            </a:r>
            <a:r>
              <a:rPr lang="en-US" dirty="0"/>
              <a:t>, generated by the rapid combustion of the propellant charge, leaks past the bullet, reducing the efficiency</a:t>
            </a:r>
            <a:r>
              <a:rPr lang="th-TH" dirty="0"/>
              <a:t>. </a:t>
            </a:r>
            <a:r>
              <a:rPr lang="en-US" dirty="0"/>
              <a:t>The bullet must also engage the rifling without damaging the gun's bore</a:t>
            </a:r>
            <a:r>
              <a:rPr lang="th-TH" dirty="0"/>
              <a:t>. </a:t>
            </a:r>
            <a:r>
              <a:rPr lang="en-US" dirty="0"/>
              <a:t>Bullets must have a surface which will form this seal without causing excessive friction</a:t>
            </a:r>
            <a:r>
              <a:rPr lang="th-TH" dirty="0"/>
              <a:t>. </a:t>
            </a:r>
            <a:r>
              <a:rPr lang="en-US" dirty="0"/>
              <a:t>What happens to a bullet inside the bore is termed </a:t>
            </a:r>
            <a:r>
              <a:rPr lang="th-TH" dirty="0" err="1"/>
              <a:t>internal</a:t>
            </a:r>
            <a:r>
              <a:rPr lang="th-TH" dirty="0"/>
              <a:t> </a:t>
            </a:r>
            <a:r>
              <a:rPr lang="th-TH" dirty="0" err="1"/>
              <a:t>ballistics</a:t>
            </a:r>
            <a:r>
              <a:rPr lang="th-TH" dirty="0"/>
              <a:t>. </a:t>
            </a:r>
            <a:r>
              <a:rPr lang="en-US" dirty="0"/>
              <a:t>A bullet must also be consistent with the next bullet so that shots may be fired </a:t>
            </a:r>
            <a:r>
              <a:rPr lang="en-US" dirty="0" smtClean="0"/>
              <a:t>precisely</a:t>
            </a:r>
          </a:p>
          <a:p>
            <a:r>
              <a:rPr lang="th-TH" dirty="0" smtClean="0"/>
              <a:t>เส้นผ่านศูนย์ของหัวกระสุนต้องมีขนาดพอดีกับเส้นผ่านศูนย์กลางของ</a:t>
            </a:r>
            <a:r>
              <a:rPr lang="th-TH" baseline="0" dirty="0" smtClean="0"/>
              <a:t> </a:t>
            </a:r>
            <a:r>
              <a:rPr lang="en-US" baseline="0" dirty="0" smtClean="0"/>
              <a:t>gun barrel (gun bore) </a:t>
            </a:r>
            <a:r>
              <a:rPr lang="th-TH" baseline="0" dirty="0" smtClean="0"/>
              <a:t> รวมไปถึงหัวกระสุนต้องสัมผัสพอดีกับ </a:t>
            </a:r>
            <a:r>
              <a:rPr lang="en-US" baseline="0" dirty="0" smtClean="0"/>
              <a:t>rifling </a:t>
            </a:r>
            <a:r>
              <a:rPr lang="th-TH" baseline="0" dirty="0" smtClean="0"/>
              <a:t>ที่อยู่ภายใน </a:t>
            </a:r>
            <a:r>
              <a:rPr lang="en-US" baseline="0" dirty="0" smtClean="0"/>
              <a:t>gun bore </a:t>
            </a:r>
            <a:r>
              <a:rPr lang="th-TH" baseline="0" dirty="0" smtClean="0"/>
              <a:t>ด้วย</a:t>
            </a:r>
            <a:endParaRPr lang="en-US" dirty="0" smtClean="0"/>
          </a:p>
          <a:p>
            <a:endParaRPr lang="en-US" dirty="0" smtClean="0"/>
          </a:p>
          <a:p>
            <a:r>
              <a:rPr lang="en-US" dirty="0" smtClean="0"/>
              <a:t>Cartridge</a:t>
            </a:r>
            <a:r>
              <a:rPr lang="en-US" baseline="0" dirty="0" smtClean="0"/>
              <a:t> = a small tube containing an explosive substance and a bullet for use in a gun</a:t>
            </a:r>
          </a:p>
          <a:p>
            <a:r>
              <a:rPr lang="th-TH" baseline="0" dirty="0" smtClean="0"/>
              <a:t>หัวกระสุนต้องมีขนาดพอดีกับ </a:t>
            </a:r>
            <a:r>
              <a:rPr lang="en-US" baseline="0" dirty="0" smtClean="0"/>
              <a:t>gun’s bore </a:t>
            </a:r>
            <a:r>
              <a:rPr lang="th-TH" baseline="0" dirty="0" smtClean="0"/>
              <a:t>เพื่อป้องการรั่วของแก๊สที่เกิดจากการะเบิดของ </a:t>
            </a:r>
            <a:r>
              <a:rPr lang="en-US" baseline="0" dirty="0" smtClean="0"/>
              <a:t>gunpowder  </a:t>
            </a:r>
            <a:r>
              <a:rPr lang="th-TH" baseline="0" dirty="0" smtClean="0"/>
              <a:t>คือเราต้องการแก๊สที่เกิดจากการระเบิดทั้งหมดกระทำต่อ </a:t>
            </a:r>
            <a:r>
              <a:rPr lang="en-US" baseline="0" dirty="0" smtClean="0"/>
              <a:t>bullet </a:t>
            </a:r>
            <a:r>
              <a:rPr lang="th-TH" baseline="0" dirty="0" smtClean="0"/>
              <a:t>ได้เต็มที่</a:t>
            </a:r>
          </a:p>
          <a:p>
            <a:r>
              <a:rPr lang="th-TH" baseline="0" dirty="0" smtClean="0"/>
              <a:t>นอกจากนี้หัวกระสุนต้องไม่แข็งจนเกินไปจนไปทำลายร่องเกลียวสันเกลียวในลำกล้องด้วย และผิวสัมผัสของ </a:t>
            </a:r>
            <a:r>
              <a:rPr lang="en-US" baseline="0" dirty="0" smtClean="0"/>
              <a:t>bullet </a:t>
            </a:r>
            <a:r>
              <a:rPr lang="th-TH" baseline="0" dirty="0" smtClean="0"/>
              <a:t>ต้องไม่ก่อให้เกิดความเสียงดทานมาจนเกินไป</a:t>
            </a:r>
            <a:endParaRPr lang="en-US" baseline="0" dirty="0" smtClean="0"/>
          </a:p>
          <a:p>
            <a:r>
              <a:rPr lang="en-US" baseline="0" dirty="0" smtClean="0"/>
              <a:t>Primer </a:t>
            </a:r>
            <a:r>
              <a:rPr lang="th-TH" baseline="0" dirty="0" smtClean="0"/>
              <a:t>ประกอบด้วย </a:t>
            </a:r>
            <a:r>
              <a:rPr lang="en-US" baseline="0" dirty="0" smtClean="0"/>
              <a:t>lead antimony </a:t>
            </a:r>
            <a:r>
              <a:rPr lang="th-TH" baseline="0" dirty="0" smtClean="0"/>
              <a:t>และ </a:t>
            </a:r>
            <a:r>
              <a:rPr lang="en-US" baseline="0" dirty="0" smtClean="0"/>
              <a:t>barium</a:t>
            </a:r>
          </a:p>
          <a:p>
            <a:r>
              <a:rPr lang="en-US" baseline="0" dirty="0" smtClean="0"/>
              <a:t>Propellant </a:t>
            </a:r>
            <a:r>
              <a:rPr lang="th-TH" baseline="0" dirty="0" smtClean="0"/>
              <a:t>ประกอบด้วย </a:t>
            </a:r>
            <a:r>
              <a:rPr lang="en-US" baseline="0" dirty="0" smtClean="0"/>
              <a:t>nitrocellulose </a:t>
            </a:r>
            <a:r>
              <a:rPr lang="th-TH" baseline="0" dirty="0" smtClean="0"/>
              <a:t>และ </a:t>
            </a:r>
            <a:r>
              <a:rPr lang="en-US" baseline="0" dirty="0" smtClean="0"/>
              <a:t>nitroglycerine</a:t>
            </a:r>
            <a:endParaRPr lang="th-TH" dirty="0"/>
          </a:p>
        </p:txBody>
      </p:sp>
    </p:spTree>
    <p:extLst>
      <p:ext uri="{BB962C8B-B14F-4D97-AF65-F5344CB8AC3E}">
        <p14:creationId xmlns:p14="http://schemas.microsoft.com/office/powerpoint/2010/main" val="361719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E5DFA-CF49-4AA4-B5D5-EA365690FD68}" type="slidenum">
              <a:rPr lang="en-US"/>
              <a:pPr/>
              <a:t>11</a:t>
            </a:fld>
            <a:endParaRPr lang="th-TH"/>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Barrel </a:t>
            </a:r>
            <a:r>
              <a:rPr lang="th-TH"/>
              <a:t>กระบอกปืน</a:t>
            </a:r>
          </a:p>
          <a:p>
            <a:r>
              <a:rPr lang="en-US"/>
              <a:t>Bore</a:t>
            </a:r>
            <a:r>
              <a:rPr lang="th-TH"/>
              <a:t> เส้นผ่านศูนย์กลางภายในปากกระบอกปืน</a:t>
            </a:r>
          </a:p>
          <a:p>
            <a:r>
              <a:rPr lang="en-US"/>
              <a:t>Caliber size </a:t>
            </a:r>
            <a:r>
              <a:rPr lang="th-TH"/>
              <a:t>ขนาดของลูกกระสุนปืนที่พอดีกับ </a:t>
            </a:r>
            <a:r>
              <a:rPr lang="en-US"/>
              <a:t>bore</a:t>
            </a:r>
            <a:endParaRPr lang="th-TH"/>
          </a:p>
        </p:txBody>
      </p:sp>
    </p:spTree>
    <p:extLst>
      <p:ext uri="{BB962C8B-B14F-4D97-AF65-F5344CB8AC3E}">
        <p14:creationId xmlns:p14="http://schemas.microsoft.com/office/powerpoint/2010/main" val="66505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ลูกปืนลูกซองขนาด</a:t>
            </a:r>
            <a:r>
              <a:rPr lang="th-TH" baseline="0" dirty="0" smtClean="0"/>
              <a:t> 12 </a:t>
            </a:r>
            <a:r>
              <a:rPr lang="en-US" baseline="0" dirty="0" smtClean="0"/>
              <a:t>gauge </a:t>
            </a:r>
            <a:r>
              <a:rPr lang="th-TH" baseline="0" dirty="0" smtClean="0"/>
              <a:t>ใช้กับปืนลูกซองที่มีความกว้างปากลำกล้องที่พอดีกับลูกเหล็กกลมที่มีมวล </a:t>
            </a:r>
            <a:r>
              <a:rPr lang="en-US" baseline="0" dirty="0" smtClean="0"/>
              <a:t>1/12 </a:t>
            </a:r>
            <a:r>
              <a:rPr lang="th-TH" baseline="0" dirty="0" smtClean="0"/>
              <a:t>ปอนด์</a:t>
            </a:r>
            <a:endParaRPr lang="en-US" dirty="0"/>
          </a:p>
        </p:txBody>
      </p:sp>
      <p:sp>
        <p:nvSpPr>
          <p:cNvPr id="4" name="Slide Number Placeholder 3"/>
          <p:cNvSpPr>
            <a:spLocks noGrp="1"/>
          </p:cNvSpPr>
          <p:nvPr>
            <p:ph type="sldNum" sz="quarter" idx="10"/>
          </p:nvPr>
        </p:nvSpPr>
        <p:spPr/>
        <p:txBody>
          <a:bodyPr/>
          <a:lstStyle/>
          <a:p>
            <a:fld id="{2CEBF8A3-709B-432E-8A93-08B9F1352BD7}" type="slidenum">
              <a:rPr lang="en-US" smtClean="0"/>
              <a:pPr/>
              <a:t>12</a:t>
            </a:fld>
            <a:endParaRPr lang="th-TH"/>
          </a:p>
        </p:txBody>
      </p:sp>
    </p:spTree>
    <p:extLst>
      <p:ext uri="{BB962C8B-B14F-4D97-AF65-F5344CB8AC3E}">
        <p14:creationId xmlns:p14="http://schemas.microsoft.com/office/powerpoint/2010/main" val="258399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th-TH"/>
          </a:p>
        </p:txBody>
      </p:sp>
      <p:sp>
        <p:nvSpPr>
          <p:cNvPr id="17" name="Footer Placeholder 16"/>
          <p:cNvSpPr>
            <a:spLocks noGrp="1"/>
          </p:cNvSpPr>
          <p:nvPr>
            <p:ph type="ftr" sz="quarter" idx="11"/>
          </p:nvPr>
        </p:nvSpPr>
        <p:spPr/>
        <p:txBody>
          <a:bodyPr/>
          <a:lstStyle/>
          <a:p>
            <a:endParaRPr lang="th-TH"/>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8A65022-2F3C-454A-B12E-9FEB217CFE1B}" type="slidenum">
              <a:rPr lang="en-US" smtClean="0"/>
              <a:pPr/>
              <a:t>‹#›</a:t>
            </a:fld>
            <a:endParaRPr lang="th-TH"/>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24A0C80-D22E-4D86-A78B-CD76086F29FA}" type="slidenum">
              <a:rPr lang="en-US"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9F27924-EAF5-4FCD-9784-F96014DBE5E4}" type="slidenum">
              <a:rPr lang="en-US" smtClean="0"/>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th-TH"/>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th-TH"/>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25CB50D-4966-4C61-966F-B0D1D76B978F}" type="slidenum">
              <a:rPr lang="en-US"/>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F9FA274-2BF2-470E-B3F4-54D1E0FDB1A4}" type="slidenum">
              <a:rPr lang="en-US" smtClean="0"/>
              <a:pPr/>
              <a:t>‹#›</a:t>
            </a:fld>
            <a:endParaRPr lang="th-TH"/>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a:xfrm>
            <a:off x="800100" y="6172200"/>
            <a:ext cx="4000500" cy="457200"/>
          </a:xfrm>
        </p:spPr>
        <p:txBody>
          <a:bodyPr/>
          <a:lstStyle/>
          <a:p>
            <a:endParaRPr lang="th-TH"/>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888DFD6-FF4F-4E9E-8D3F-6916CD5BCEAE}" type="slidenum">
              <a:rPr lang="en-US"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23CB45D-0270-49D9-87F3-EEBF57FF512E}" type="slidenum">
              <a:rPr lang="en-US" smtClean="0"/>
              <a:pPr/>
              <a:t>‹#›</a:t>
            </a:fld>
            <a:endParaRPr lang="th-TH"/>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3045DCAD-4AE7-4ABD-8C18-4165424F034F}" type="slidenum">
              <a:rPr lang="en-US" smtClean="0"/>
              <a:pPr/>
              <a:t>‹#›</a:t>
            </a:fld>
            <a:endParaRPr lang="th-TH"/>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449DAB0E-53D3-4CBA-BBA4-A7C5C436ECFA}" type="slidenum">
              <a:rPr lang="en-US"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6D582585-A7A7-4946-AB99-072D9A8F91D5}" type="slidenum">
              <a:rPr lang="en-US"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1993895-77DF-40C3-B70C-F645E474A7DB}" type="slidenum">
              <a:rPr lang="en-US" smtClean="0"/>
              <a:pPr/>
              <a:t>‹#›</a:t>
            </a:fld>
            <a:endParaRPr lang="th-TH"/>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a:xfrm>
            <a:off x="914400" y="6172200"/>
            <a:ext cx="3886200" cy="457200"/>
          </a:xfrm>
        </p:spPr>
        <p:txBody>
          <a:bodyPr/>
          <a:lstStyle/>
          <a:p>
            <a:endParaRPr lang="th-TH"/>
          </a:p>
        </p:txBody>
      </p:sp>
      <p:sp>
        <p:nvSpPr>
          <p:cNvPr id="7" name="Slide Number Placeholder 6"/>
          <p:cNvSpPr>
            <a:spLocks noGrp="1"/>
          </p:cNvSpPr>
          <p:nvPr>
            <p:ph type="sldNum" sz="quarter" idx="12"/>
          </p:nvPr>
        </p:nvSpPr>
        <p:spPr>
          <a:xfrm>
            <a:off x="146304" y="6208776"/>
            <a:ext cx="457200" cy="457200"/>
          </a:xfrm>
        </p:spPr>
        <p:txBody>
          <a:bodyPr/>
          <a:lstStyle/>
          <a:p>
            <a:fld id="{8279B31D-061B-4565-9165-98A2E35A1424}" type="slidenum">
              <a:rPr lang="en-US" smtClean="0"/>
              <a:pPr/>
              <a:t>‹#›</a:t>
            </a:fld>
            <a:endParaRPr lang="th-TH"/>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th-TH"/>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h-TH"/>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363B480-F133-462D-9D9E-D8B99549F988}" type="slidenum">
              <a:rPr lang="en-US" smtClean="0"/>
              <a:pPr/>
              <a:t>‹#›</a:t>
            </a:fld>
            <a:endParaRPr lang="th-TH"/>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tatic.howstuffworks.com/en-us/default/layout/bg_page.gi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google.com/search?q=ballistics&amp;oq=ballistics&amp;aqs=chrome.0.69i59l2j0l3j69i60.2903j0j4&amp;sourceid=chrome&amp;ie=UTF-8"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static.howstuffworks.com/en-us/default/layout/bg_page.gi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forum.thefreedictionary.com/postst101951_Samuel-Colt--1814-.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anlop-style.blogspot.com/p/blog-page_23.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hyperlink" Target="https://www.tactical-life.com/combat-handguns/mastering-bullet-velocitie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pedia.org/wiki/Handgu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hunter-ed.com/pennsylvania/handbook/book.html?page=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4/49/Modern_Hunting_Rifl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b/b5/Shotgun_in_training_US_military.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en.wikipedia.org/wiki/United_States_Marine_Corps"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thairath.co.th/news/local/central/112119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347864" y="1340768"/>
            <a:ext cx="2736304" cy="1143000"/>
          </a:xfrm>
        </p:spPr>
        <p:txBody>
          <a:bodyPr/>
          <a:lstStyle/>
          <a:p>
            <a:r>
              <a:rPr lang="en-US" b="1" dirty="0" smtClean="0">
                <a:solidFill>
                  <a:schemeClr val="tx1"/>
                </a:solidFill>
                <a:latin typeface="Times New Roman" pitchFamily="18" charset="0"/>
              </a:rPr>
              <a:t>Ballistics</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A1E86896-F712-4719-8147-E74D4D1B6E59}" type="slidenum">
              <a:rPr lang="en-US"/>
              <a:pPr/>
              <a:t>1</a:t>
            </a:fld>
            <a:endParaRPr lang="th-TH"/>
          </a:p>
        </p:txBody>
      </p:sp>
      <p:pic>
        <p:nvPicPr>
          <p:cNvPr id="2" name="Picture 1"/>
          <p:cNvPicPr>
            <a:picLocks noChangeAspect="1"/>
          </p:cNvPicPr>
          <p:nvPr/>
        </p:nvPicPr>
        <p:blipFill rotWithShape="1">
          <a:blip r:embed="rId4"/>
          <a:srcRect l="9838" t="47199" r="55512" b="33192"/>
          <a:stretch/>
        </p:blipFill>
        <p:spPr>
          <a:xfrm>
            <a:off x="1475656" y="3914263"/>
            <a:ext cx="7015633" cy="2232249"/>
          </a:xfrm>
          <a:prstGeom prst="rect">
            <a:avLst/>
          </a:prstGeom>
        </p:spPr>
      </p:pic>
      <p:sp>
        <p:nvSpPr>
          <p:cNvPr id="3" name="Rectangle 2"/>
          <p:cNvSpPr/>
          <p:nvPr/>
        </p:nvSpPr>
        <p:spPr>
          <a:xfrm>
            <a:off x="1619672" y="6146512"/>
            <a:ext cx="5937832"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hlinkClick r:id="rId5"/>
              </a:rPr>
              <a:t>https://www.google.com/search?q=ballistics&amp;oq=ballistics&amp;aqs=chrome.0.69i59l2j0l3j69i60.2903j0j4&amp;sourceid=chrome&amp;ie=UTF-8</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smtClean="0">
                <a:solidFill>
                  <a:schemeClr val="tx1"/>
                </a:solidFill>
                <a:latin typeface="Times New Roman" pitchFamily="18" charset="0"/>
              </a:rPr>
              <a:t>Cartridge (firearm)</a:t>
            </a:r>
            <a:endParaRPr lang="th-TH" b="1" dirty="0">
              <a:solidFill>
                <a:schemeClr val="tx1"/>
              </a:solidFill>
              <a:latin typeface="Times New Roman" pitchFamily="18" charset="0"/>
            </a:endParaRPr>
          </a:p>
        </p:txBody>
      </p:sp>
      <p:sp>
        <p:nvSpPr>
          <p:cNvPr id="7" name="Slide Number Placeholder 5"/>
          <p:cNvSpPr>
            <a:spLocks noGrp="1"/>
          </p:cNvSpPr>
          <p:nvPr>
            <p:ph type="sldNum" sz="quarter" idx="12"/>
          </p:nvPr>
        </p:nvSpPr>
        <p:spPr/>
        <p:txBody>
          <a:bodyPr/>
          <a:lstStyle/>
          <a:p>
            <a:fld id="{4E9B107D-3D55-4B1E-B9FA-6C6484C995FC}" type="slidenum">
              <a:rPr lang="en-US"/>
              <a:pPr/>
              <a:t>10</a:t>
            </a:fld>
            <a:endParaRPr lang="th-TH"/>
          </a:p>
        </p:txBody>
      </p:sp>
      <p:sp>
        <p:nvSpPr>
          <p:cNvPr id="28679" name="Rectangle 7"/>
          <p:cNvSpPr>
            <a:spLocks noGrp="1" noChangeArrowheads="1"/>
          </p:cNvSpPr>
          <p:nvPr>
            <p:ph sz="quarter" idx="1"/>
          </p:nvPr>
        </p:nvSpPr>
        <p:spPr>
          <a:xfrm>
            <a:off x="395536" y="1616075"/>
            <a:ext cx="4764099" cy="4572000"/>
          </a:xfrm>
        </p:spPr>
        <p:txBody>
          <a:bodyPr>
            <a:normAutofit fontScale="92500" lnSpcReduction="10000"/>
          </a:bodyPr>
          <a:lstStyle/>
          <a:p>
            <a:r>
              <a:rPr lang="en-US" dirty="0" smtClean="0">
                <a:latin typeface="Times New Roman" pitchFamily="18" charset="0"/>
              </a:rPr>
              <a:t>Cartridge is composed of (1) bullet, (2) bullet case or cartridge case, (3) gun powder or propellant and (4) primer.</a:t>
            </a:r>
          </a:p>
          <a:p>
            <a:r>
              <a:rPr lang="en-US" dirty="0" smtClean="0">
                <a:latin typeface="Times New Roman" pitchFamily="18" charset="0"/>
              </a:rPr>
              <a:t>Bullet </a:t>
            </a:r>
            <a:r>
              <a:rPr lang="en-US" dirty="0">
                <a:latin typeface="Times New Roman" pitchFamily="18" charset="0"/>
              </a:rPr>
              <a:t>designs have to solve two primary problems</a:t>
            </a:r>
            <a:r>
              <a:rPr lang="th-TH" dirty="0">
                <a:latin typeface="Times New Roman" pitchFamily="18" charset="0"/>
              </a:rPr>
              <a:t>. </a:t>
            </a:r>
            <a:endParaRPr lang="en-US" dirty="0">
              <a:latin typeface="Times New Roman" pitchFamily="18" charset="0"/>
            </a:endParaRPr>
          </a:p>
          <a:p>
            <a:pPr lvl="1"/>
            <a:r>
              <a:rPr lang="en-US" dirty="0">
                <a:latin typeface="Times New Roman" pitchFamily="18" charset="0"/>
              </a:rPr>
              <a:t>They must first form a </a:t>
            </a:r>
            <a:r>
              <a:rPr lang="en-US" b="1" dirty="0">
                <a:solidFill>
                  <a:srgbClr val="FF0000"/>
                </a:solidFill>
                <a:latin typeface="Times New Roman" pitchFamily="18" charset="0"/>
              </a:rPr>
              <a:t>seal</a:t>
            </a:r>
            <a:r>
              <a:rPr lang="en-US" dirty="0">
                <a:latin typeface="Times New Roman" pitchFamily="18" charset="0"/>
              </a:rPr>
              <a:t> with the gun's bore</a:t>
            </a:r>
            <a:r>
              <a:rPr lang="th-TH" dirty="0">
                <a:latin typeface="Times New Roman" pitchFamily="18" charset="0"/>
              </a:rPr>
              <a:t>. </a:t>
            </a:r>
            <a:endParaRPr lang="en-US" dirty="0">
              <a:latin typeface="Times New Roman" pitchFamily="18" charset="0"/>
            </a:endParaRPr>
          </a:p>
          <a:p>
            <a:pPr lvl="1"/>
            <a:r>
              <a:rPr lang="en-US" dirty="0">
                <a:latin typeface="Times New Roman" pitchFamily="18" charset="0"/>
              </a:rPr>
              <a:t>The bullet must also </a:t>
            </a:r>
            <a:r>
              <a:rPr lang="en-US" b="1" dirty="0">
                <a:solidFill>
                  <a:srgbClr val="FF0000"/>
                </a:solidFill>
                <a:latin typeface="Times New Roman" pitchFamily="18" charset="0"/>
              </a:rPr>
              <a:t>engage the rifling </a:t>
            </a:r>
            <a:r>
              <a:rPr lang="en-US" dirty="0">
                <a:latin typeface="Times New Roman" pitchFamily="18" charset="0"/>
              </a:rPr>
              <a:t>without damaging the gun's bore</a:t>
            </a:r>
            <a:r>
              <a:rPr lang="th-TH" dirty="0">
                <a:latin typeface="Times New Roman" pitchFamily="18" charset="0"/>
              </a:rPr>
              <a:t>. </a:t>
            </a:r>
            <a:r>
              <a:rPr lang="en-US" dirty="0">
                <a:latin typeface="Times New Roman" pitchFamily="18" charset="0"/>
              </a:rPr>
              <a:t>Bullets must have a surface which will form this seal without causing excessive friction</a:t>
            </a:r>
            <a:r>
              <a:rPr lang="th-TH" dirty="0">
                <a:latin typeface="Times New Roman" pitchFamily="18" charset="0"/>
              </a:rPr>
              <a:t>. </a:t>
            </a:r>
          </a:p>
        </p:txBody>
      </p:sp>
      <p:sp>
        <p:nvSpPr>
          <p:cNvPr id="28676" name="Rectangle 4"/>
          <p:cNvSpPr>
            <a:spLocks noChangeArrowheads="1"/>
          </p:cNvSpPr>
          <p:nvPr/>
        </p:nvSpPr>
        <p:spPr bwMode="auto">
          <a:xfrm>
            <a:off x="4479925" y="2955925"/>
            <a:ext cx="184150" cy="946150"/>
          </a:xfrm>
          <a:prstGeom prst="rect">
            <a:avLst/>
          </a:prstGeom>
          <a:noFill/>
          <a:ln w="9525">
            <a:noFill/>
            <a:miter lim="800000"/>
            <a:headEnd/>
            <a:tailEnd/>
          </a:ln>
          <a:effectLst/>
        </p:spPr>
        <p:txBody>
          <a:bodyPr wrap="none" anchor="ctr">
            <a:spAutoFit/>
          </a:bodyPr>
          <a:lstStyle/>
          <a:p>
            <a:r>
              <a:rPr lang="en-US"/>
              <a:t/>
            </a:r>
            <a:br>
              <a:rPr lang="en-US"/>
            </a:br>
            <a:endParaRPr lang="en-US"/>
          </a:p>
        </p:txBody>
      </p:sp>
      <p:sp>
        <p:nvSpPr>
          <p:cNvPr id="28677" name="Rectangle 5"/>
          <p:cNvSpPr>
            <a:spLocks noChangeArrowheads="1"/>
          </p:cNvSpPr>
          <p:nvPr/>
        </p:nvSpPr>
        <p:spPr bwMode="auto">
          <a:xfrm>
            <a:off x="0" y="0"/>
            <a:ext cx="184150" cy="946150"/>
          </a:xfrm>
          <a:prstGeom prst="rect">
            <a:avLst/>
          </a:prstGeom>
          <a:noFill/>
          <a:ln w="9525">
            <a:noFill/>
            <a:miter lim="800000"/>
            <a:headEnd/>
            <a:tailEnd/>
          </a:ln>
          <a:effectLst/>
        </p:spPr>
        <p:txBody>
          <a:bodyPr wrap="none" anchor="ctr">
            <a:spAutoFit/>
          </a:bodyPr>
          <a:lstStyle/>
          <a:p>
            <a:r>
              <a:rPr lang="en-US"/>
              <a:t/>
            </a:r>
            <a:br>
              <a:rPr lang="en-US"/>
            </a:br>
            <a:endParaRPr lang="en-US"/>
          </a:p>
        </p:txBody>
      </p:sp>
      <p:sp>
        <p:nvSpPr>
          <p:cNvPr id="28678" name="Rectangle 6"/>
          <p:cNvSpPr>
            <a:spLocks noChangeArrowheads="1"/>
          </p:cNvSpPr>
          <p:nvPr/>
        </p:nvSpPr>
        <p:spPr bwMode="auto">
          <a:xfrm>
            <a:off x="4479925" y="2955925"/>
            <a:ext cx="184150" cy="946150"/>
          </a:xfrm>
          <a:prstGeom prst="rect">
            <a:avLst/>
          </a:prstGeom>
          <a:noFill/>
          <a:ln w="9525">
            <a:noFill/>
            <a:miter lim="800000"/>
            <a:headEnd/>
            <a:tailEnd/>
          </a:ln>
          <a:effectLst/>
        </p:spPr>
        <p:txBody>
          <a:bodyPr wrap="none" anchor="ctr">
            <a:spAutoFit/>
          </a:bodyPr>
          <a:lstStyle/>
          <a:p>
            <a:r>
              <a:rPr lang="en-US"/>
              <a:t/>
            </a:r>
            <a:br>
              <a:rPr lang="en-US"/>
            </a:b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148" y="1421153"/>
            <a:ext cx="3346316" cy="4134445"/>
          </a:xfrm>
          <a:prstGeom prst="rect">
            <a:avLst/>
          </a:prstGeom>
        </p:spPr>
      </p:pic>
      <p:sp>
        <p:nvSpPr>
          <p:cNvPr id="5" name="Rectangle 4"/>
          <p:cNvSpPr/>
          <p:nvPr/>
        </p:nvSpPr>
        <p:spPr>
          <a:xfrm>
            <a:off x="4664075" y="6094989"/>
            <a:ext cx="4572000" cy="584775"/>
          </a:xfrm>
          <a:prstGeom prst="rect">
            <a:avLst/>
          </a:prstGeom>
        </p:spPr>
        <p:txBody>
          <a:bodyPr>
            <a:spAutoFit/>
          </a:bodyPr>
          <a:lstStyle/>
          <a:p>
            <a:r>
              <a:rPr lang="en-US" sz="1600" dirty="0">
                <a:latin typeface="Times New Roman" panose="02020603050405020304" pitchFamily="18" charset="0"/>
                <a:cs typeface="Times New Roman" panose="02020603050405020304" pitchFamily="18" charset="0"/>
              </a:rPr>
              <a:t>http://airsoftbobby.blogspot.com/2009/03/info-how-ballistic-works.html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b="1" dirty="0">
                <a:solidFill>
                  <a:schemeClr val="tx1"/>
                </a:solidFill>
                <a:latin typeface="Times New Roman" pitchFamily="18" charset="0"/>
              </a:rPr>
              <a:t>Bullet caliber</a:t>
            </a:r>
            <a:endParaRPr lang="th-TH" b="1" dirty="0">
              <a:solidFill>
                <a:schemeClr val="tx1"/>
              </a:solidFill>
              <a:latin typeface="Times New Roman" pitchFamily="18" charset="0"/>
            </a:endParaRPr>
          </a:p>
        </p:txBody>
      </p:sp>
      <p:sp>
        <p:nvSpPr>
          <p:cNvPr id="7" name="Slide Number Placeholder 4"/>
          <p:cNvSpPr>
            <a:spLocks noGrp="1"/>
          </p:cNvSpPr>
          <p:nvPr>
            <p:ph type="sldNum" sz="quarter" idx="12"/>
          </p:nvPr>
        </p:nvSpPr>
        <p:spPr/>
        <p:txBody>
          <a:bodyPr/>
          <a:lstStyle/>
          <a:p>
            <a:fld id="{927B8E1F-B096-4477-A1A8-8769BC3D2ABB}" type="slidenum">
              <a:rPr lang="en-US"/>
              <a:pPr/>
              <a:t>11</a:t>
            </a:fld>
            <a:endParaRPr lang="th-TH"/>
          </a:p>
        </p:txBody>
      </p:sp>
      <p:pic>
        <p:nvPicPr>
          <p:cNvPr id="33800" name="Picture 8" descr="bore_size_caliber"/>
          <p:cNvPicPr>
            <a:picLocks noChangeAspect="1" noChangeArrowheads="1"/>
          </p:cNvPicPr>
          <p:nvPr/>
        </p:nvPicPr>
        <p:blipFill>
          <a:blip r:embed="rId4" cstate="print"/>
          <a:srcRect/>
          <a:stretch>
            <a:fillRect/>
          </a:stretch>
        </p:blipFill>
        <p:spPr bwMode="auto">
          <a:xfrm>
            <a:off x="4911724" y="0"/>
            <a:ext cx="3674573" cy="5229200"/>
          </a:xfrm>
          <a:prstGeom prst="rect">
            <a:avLst/>
          </a:prstGeom>
          <a:noFill/>
        </p:spPr>
      </p:pic>
      <p:sp>
        <p:nvSpPr>
          <p:cNvPr id="33801" name="Text Box 9"/>
          <p:cNvSpPr txBox="1">
            <a:spLocks noChangeArrowheads="1"/>
          </p:cNvSpPr>
          <p:nvPr/>
        </p:nvSpPr>
        <p:spPr bwMode="auto">
          <a:xfrm>
            <a:off x="125883" y="1417638"/>
            <a:ext cx="4713034" cy="4401205"/>
          </a:xfrm>
          <a:prstGeom prst="rect">
            <a:avLst/>
          </a:prstGeom>
          <a:noFill/>
          <a:ln w="9525">
            <a:noFill/>
            <a:miter lim="800000"/>
            <a:headEnd/>
            <a:tailEnd/>
          </a:ln>
          <a:effectLst/>
        </p:spPr>
        <p:txBody>
          <a:bodyPr wrap="square">
            <a:spAutoFit/>
          </a:bodyPr>
          <a:lstStyle/>
          <a:p>
            <a:pPr marL="342900" indent="-342900" algn="thaiDist">
              <a:buFont typeface="Arial" panose="020B0604020202020204" pitchFamily="34" charset="0"/>
              <a:buChar char="•"/>
            </a:pPr>
            <a:r>
              <a:rPr lang="th-TH" b="1" dirty="0" smtClean="0">
                <a:latin typeface="Times New Roman" pitchFamily="18" charset="0"/>
              </a:rPr>
              <a:t> </a:t>
            </a:r>
            <a:r>
              <a:rPr lang="en-US" b="1" dirty="0">
                <a:latin typeface="Times New Roman" pitchFamily="18" charset="0"/>
              </a:rPr>
              <a:t>The </a:t>
            </a:r>
            <a:r>
              <a:rPr lang="th-TH" b="1" dirty="0">
                <a:latin typeface="Times New Roman" pitchFamily="18" charset="0"/>
              </a:rPr>
              <a:t>bore</a:t>
            </a:r>
            <a:r>
              <a:rPr lang="en-US" b="1" dirty="0">
                <a:latin typeface="Times New Roman" pitchFamily="18" charset="0"/>
              </a:rPr>
              <a:t> is the diameter of the inside of the gun’s </a:t>
            </a:r>
            <a:r>
              <a:rPr lang="en-US" b="1" dirty="0" smtClean="0">
                <a:latin typeface="Times New Roman" pitchFamily="18" charset="0"/>
              </a:rPr>
              <a:t>barrel.</a:t>
            </a:r>
            <a:endParaRPr lang="th-TH" b="1" dirty="0">
              <a:latin typeface="Times New Roman" pitchFamily="18" charset="0"/>
            </a:endParaRPr>
          </a:p>
          <a:p>
            <a:pPr marL="342900" indent="-342900" algn="thaiDist">
              <a:buFont typeface="Arial" panose="020B0604020202020204" pitchFamily="34" charset="0"/>
              <a:buChar char="•"/>
            </a:pPr>
            <a:r>
              <a:rPr lang="en-US" b="1" dirty="0">
                <a:latin typeface="Times New Roman" pitchFamily="18" charset="0"/>
              </a:rPr>
              <a:t>Caliber </a:t>
            </a:r>
            <a:r>
              <a:rPr lang="th-TH" b="1" dirty="0">
                <a:latin typeface="Times New Roman" pitchFamily="18" charset="0"/>
              </a:rPr>
              <a:t>describes the size of the cartridge designed for a specific bore. </a:t>
            </a:r>
            <a:endParaRPr lang="en-US" b="1" dirty="0" smtClean="0">
              <a:latin typeface="Times New Roman" pitchFamily="18" charset="0"/>
            </a:endParaRPr>
          </a:p>
          <a:p>
            <a:pPr marL="342900" indent="-342900" algn="thaiDist">
              <a:buFont typeface="Arial" panose="020B0604020202020204" pitchFamily="34" charset="0"/>
              <a:buChar char="•"/>
            </a:pPr>
            <a:r>
              <a:rPr lang="th-TH" b="1" dirty="0" err="1" smtClean="0">
                <a:latin typeface="Times New Roman" pitchFamily="18" charset="0"/>
              </a:rPr>
              <a:t>The</a:t>
            </a:r>
            <a:r>
              <a:rPr lang="th-TH" b="1" dirty="0" smtClean="0">
                <a:latin typeface="Times New Roman" pitchFamily="18" charset="0"/>
              </a:rPr>
              <a:t> </a:t>
            </a:r>
            <a:r>
              <a:rPr lang="th-TH" b="1" dirty="0">
                <a:latin typeface="Times New Roman" pitchFamily="18" charset="0"/>
              </a:rPr>
              <a:t>diameter of the barrel (the bore) is basically the same as the caliber the gun </a:t>
            </a:r>
            <a:r>
              <a:rPr lang="th-TH" b="1" dirty="0" smtClean="0">
                <a:latin typeface="Times New Roman" pitchFamily="18" charset="0"/>
              </a:rPr>
              <a:t>uses</a:t>
            </a:r>
            <a:r>
              <a:rPr lang="en-US" b="1" dirty="0" smtClean="0">
                <a:latin typeface="Times New Roman" pitchFamily="18" charset="0"/>
              </a:rPr>
              <a:t>.</a:t>
            </a:r>
            <a:endParaRPr lang="th-TH" b="1" dirty="0">
              <a:latin typeface="Times New Roman" pitchFamily="18" charset="0"/>
            </a:endParaRPr>
          </a:p>
        </p:txBody>
      </p:sp>
      <p:sp>
        <p:nvSpPr>
          <p:cNvPr id="33802" name="Text Box 10"/>
          <p:cNvSpPr txBox="1">
            <a:spLocks noChangeArrowheads="1"/>
          </p:cNvSpPr>
          <p:nvPr/>
        </p:nvSpPr>
        <p:spPr bwMode="auto">
          <a:xfrm>
            <a:off x="4800600" y="6174170"/>
            <a:ext cx="4428331" cy="369332"/>
          </a:xfrm>
          <a:prstGeom prst="rect">
            <a:avLst/>
          </a:prstGeom>
          <a:noFill/>
          <a:ln w="9525">
            <a:noFill/>
            <a:miter lim="800000"/>
            <a:headEnd/>
            <a:tailEnd/>
          </a:ln>
          <a:effectLst/>
        </p:spPr>
        <p:txBody>
          <a:bodyPr wrap="square">
            <a:spAutoFit/>
          </a:bodyPr>
          <a:lstStyle/>
          <a:p>
            <a:pPr>
              <a:spcBef>
                <a:spcPct val="50000"/>
              </a:spcBef>
            </a:pPr>
            <a:r>
              <a:rPr lang="en-US" sz="1800" dirty="0">
                <a:latin typeface="Times New Roman" pitchFamily="18" charset="0"/>
                <a:cs typeface="Times New Roman" panose="02020603050405020304" pitchFamily="18" charset="0"/>
              </a:rPr>
              <a:t>http</a:t>
            </a:r>
            <a:r>
              <a:rPr lang="th-TH" sz="1800" dirty="0">
                <a:latin typeface="Times New Roman" pitchFamily="18" charset="0"/>
              </a:rPr>
              <a:t>://</a:t>
            </a:r>
            <a:r>
              <a:rPr lang="en-US" sz="1800" dirty="0">
                <a:latin typeface="Times New Roman" pitchFamily="18" charset="0"/>
                <a:cs typeface="Times New Roman" panose="02020603050405020304" pitchFamily="18" charset="0"/>
              </a:rPr>
              <a:t>www</a:t>
            </a:r>
            <a:r>
              <a:rPr lang="th-TH" sz="1800" dirty="0">
                <a:latin typeface="Times New Roman" pitchFamily="18" charset="0"/>
              </a:rPr>
              <a:t>.</a:t>
            </a:r>
            <a:r>
              <a:rPr lang="en-US" sz="1800" dirty="0" err="1">
                <a:latin typeface="Times New Roman" pitchFamily="18" charset="0"/>
                <a:cs typeface="Times New Roman" panose="02020603050405020304" pitchFamily="18" charset="0"/>
              </a:rPr>
              <a:t>leelofland</a:t>
            </a:r>
            <a:r>
              <a:rPr lang="th-TH" sz="1800" dirty="0">
                <a:latin typeface="Times New Roman" pitchFamily="18" charset="0"/>
              </a:rPr>
              <a:t>.</a:t>
            </a:r>
            <a:r>
              <a:rPr lang="en-US" sz="1800" dirty="0">
                <a:latin typeface="Times New Roman" pitchFamily="18" charset="0"/>
                <a:cs typeface="Times New Roman" panose="02020603050405020304" pitchFamily="18" charset="0"/>
              </a:rPr>
              <a:t>com</a:t>
            </a:r>
            <a:r>
              <a:rPr lang="th-TH" sz="1800" dirty="0">
                <a:latin typeface="Times New Roman" pitchFamily="18" charset="0"/>
              </a:rPr>
              <a:t>/</a:t>
            </a:r>
            <a:r>
              <a:rPr lang="en-US" sz="1800" dirty="0" err="1">
                <a:latin typeface="Times New Roman" pitchFamily="18" charset="0"/>
                <a:cs typeface="Times New Roman" panose="02020603050405020304" pitchFamily="18" charset="0"/>
              </a:rPr>
              <a:t>wordpress</a:t>
            </a:r>
            <a:r>
              <a:rPr lang="th-TH" sz="1800" dirty="0">
                <a:latin typeface="Times New Roman" pitchFamily="18" charset="0"/>
              </a:rPr>
              <a:t>/</a:t>
            </a:r>
            <a:r>
              <a:rPr lang="en-US" sz="1800" dirty="0">
                <a:latin typeface="Times New Roman" pitchFamily="18" charset="0"/>
                <a:cs typeface="Times New Roman" panose="02020603050405020304" pitchFamily="18" charset="0"/>
              </a:rPr>
              <a:t>?p</a:t>
            </a:r>
            <a:r>
              <a:rPr lang="th-TH" sz="1800" dirty="0">
                <a:latin typeface="Times New Roman" pitchFamily="18" charset="0"/>
              </a:rPr>
              <a:t>=</a:t>
            </a:r>
            <a:r>
              <a:rPr lang="en-US" sz="1800" dirty="0">
                <a:latin typeface="Times New Roman" pitchFamily="18" charset="0"/>
                <a:cs typeface="Times New Roman" panose="02020603050405020304" pitchFamily="18" charset="0"/>
              </a:rPr>
              <a:t>734</a:t>
            </a:r>
            <a:endParaRPr lang="th-TH" sz="1800" dirty="0">
              <a:latin typeface="Times New Roman" pitchFamily="18" charset="0"/>
            </a:endParaRPr>
          </a:p>
        </p:txBody>
      </p:sp>
      <p:sp>
        <p:nvSpPr>
          <p:cNvPr id="33803" name="Text Box 11"/>
          <p:cNvSpPr txBox="1">
            <a:spLocks noChangeArrowheads="1"/>
          </p:cNvSpPr>
          <p:nvPr/>
        </p:nvSpPr>
        <p:spPr bwMode="auto">
          <a:xfrm>
            <a:off x="4735407" y="5359384"/>
            <a:ext cx="4105275" cy="701675"/>
          </a:xfrm>
          <a:prstGeom prst="rect">
            <a:avLst/>
          </a:prstGeom>
          <a:noFill/>
          <a:ln w="9525">
            <a:noFill/>
            <a:miter lim="800000"/>
            <a:headEnd/>
            <a:tailEnd/>
          </a:ln>
          <a:effectLst/>
        </p:spPr>
        <p:txBody>
          <a:bodyPr>
            <a:spAutoFit/>
          </a:bodyPr>
          <a:lstStyle/>
          <a:p>
            <a:pPr>
              <a:spcBef>
                <a:spcPct val="50000"/>
              </a:spcBef>
            </a:pPr>
            <a:r>
              <a:rPr lang="en-US" sz="2000" b="1" dirty="0">
                <a:latin typeface="Times New Roman" pitchFamily="18" charset="0"/>
              </a:rPr>
              <a:t>The caliber </a:t>
            </a:r>
            <a:r>
              <a:rPr lang="th-TH" sz="2000" b="1" dirty="0">
                <a:latin typeface="Times New Roman" pitchFamily="18" charset="0"/>
              </a:rPr>
              <a:t>(</a:t>
            </a:r>
            <a:r>
              <a:rPr lang="en-US" sz="2000" b="1" dirty="0">
                <a:latin typeface="Times New Roman" pitchFamily="18" charset="0"/>
              </a:rPr>
              <a:t>size of bullet, left</a:t>
            </a:r>
            <a:r>
              <a:rPr lang="th-TH" sz="2000" b="1" dirty="0">
                <a:latin typeface="Times New Roman" pitchFamily="18" charset="0"/>
              </a:rPr>
              <a:t>) </a:t>
            </a:r>
            <a:r>
              <a:rPr lang="en-US" sz="2000" b="1" dirty="0">
                <a:latin typeface="Times New Roman" pitchFamily="18" charset="0"/>
              </a:rPr>
              <a:t>has to fit the bore </a:t>
            </a:r>
            <a:r>
              <a:rPr lang="th-TH" sz="2000" b="1" dirty="0">
                <a:latin typeface="Times New Roman" pitchFamily="18" charset="0"/>
              </a:rPr>
              <a:t>(</a:t>
            </a:r>
            <a:r>
              <a:rPr lang="en-US" sz="2000" b="1" dirty="0">
                <a:latin typeface="Times New Roman" pitchFamily="18" charset="0"/>
              </a:rPr>
              <a:t>right</a:t>
            </a:r>
            <a:r>
              <a:rPr lang="th-TH" sz="2000" b="1" dirty="0">
                <a:latin typeface="Times New Roman" pitchFamily="18" charset="0"/>
              </a:rPr>
              <a:t>).</a:t>
            </a:r>
            <a:r>
              <a:rPr lang="th-TH" sz="20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6A88EF4-2A24-4E40-B740-12BBB7355341}" type="slidenum">
              <a:rPr lang="en-US"/>
              <a:pPr/>
              <a:t>12</a:t>
            </a:fld>
            <a:endParaRPr lang="th-TH"/>
          </a:p>
        </p:txBody>
      </p:sp>
      <p:pic>
        <p:nvPicPr>
          <p:cNvPr id="64518" name="Picture 6" descr="handgun_rounds1"/>
          <p:cNvPicPr>
            <a:picLocks noChangeAspect="1" noChangeArrowheads="1"/>
          </p:cNvPicPr>
          <p:nvPr/>
        </p:nvPicPr>
        <p:blipFill>
          <a:blip r:embed="rId3" cstate="print"/>
          <a:srcRect/>
          <a:stretch>
            <a:fillRect/>
          </a:stretch>
        </p:blipFill>
        <p:spPr bwMode="auto">
          <a:xfrm>
            <a:off x="1908175" y="2060575"/>
            <a:ext cx="4752975" cy="3159125"/>
          </a:xfrm>
          <a:prstGeom prst="rect">
            <a:avLst/>
          </a:prstGeom>
          <a:noFill/>
        </p:spPr>
      </p:pic>
      <p:sp>
        <p:nvSpPr>
          <p:cNvPr id="64519" name="Text Box 7"/>
          <p:cNvSpPr txBox="1">
            <a:spLocks noChangeArrowheads="1"/>
          </p:cNvSpPr>
          <p:nvPr/>
        </p:nvSpPr>
        <p:spPr bwMode="auto">
          <a:xfrm>
            <a:off x="468313" y="5241925"/>
            <a:ext cx="7920037" cy="1616075"/>
          </a:xfrm>
          <a:prstGeom prst="rect">
            <a:avLst/>
          </a:prstGeom>
          <a:noFill/>
          <a:ln w="9525">
            <a:noFill/>
            <a:miter lim="800000"/>
            <a:headEnd/>
            <a:tailEnd/>
          </a:ln>
          <a:effectLst/>
        </p:spPr>
        <p:txBody>
          <a:bodyPr>
            <a:spAutoFit/>
          </a:bodyPr>
          <a:lstStyle/>
          <a:p>
            <a:pPr algn="thaiDist">
              <a:spcBef>
                <a:spcPct val="50000"/>
              </a:spcBef>
            </a:pPr>
            <a:r>
              <a:rPr lang="en-US" sz="2000" b="1">
                <a:latin typeface="Times New Roman" pitchFamily="18" charset="0"/>
              </a:rPr>
              <a:t>Common handgun cartridges </a:t>
            </a:r>
            <a:r>
              <a:rPr lang="th-TH" sz="2000" b="1">
                <a:latin typeface="Times New Roman" pitchFamily="18" charset="0"/>
              </a:rPr>
              <a:t>(</a:t>
            </a:r>
            <a:r>
              <a:rPr lang="en-US" sz="2000" b="1">
                <a:latin typeface="Times New Roman" pitchFamily="18" charset="0"/>
              </a:rPr>
              <a:t>left to right</a:t>
            </a:r>
            <a:r>
              <a:rPr lang="th-TH" sz="2000" b="1">
                <a:latin typeface="Times New Roman" pitchFamily="18" charset="0"/>
              </a:rPr>
              <a:t>): </a:t>
            </a:r>
            <a:r>
              <a:rPr lang="en-US" sz="2000" b="1">
                <a:latin typeface="Times New Roman" pitchFamily="18" charset="0"/>
              </a:rPr>
              <a:t>3-inch 12-gauge magnum shotgun shell </a:t>
            </a:r>
            <a:r>
              <a:rPr lang="th-TH" sz="2000" b="1">
                <a:latin typeface="Times New Roman" pitchFamily="18" charset="0"/>
              </a:rPr>
              <a:t>(</a:t>
            </a:r>
            <a:r>
              <a:rPr lang="en-US" sz="2000" b="1">
                <a:latin typeface="Times New Roman" pitchFamily="18" charset="0"/>
              </a:rPr>
              <a:t>for comparison</a:t>
            </a:r>
            <a:r>
              <a:rPr lang="th-TH" sz="2000" b="1">
                <a:latin typeface="Times New Roman" pitchFamily="18" charset="0"/>
              </a:rPr>
              <a:t>)</a:t>
            </a:r>
            <a:r>
              <a:rPr lang="en-US" sz="2000" b="1">
                <a:latin typeface="Times New Roman" pitchFamily="18" charset="0"/>
              </a:rPr>
              <a:t>, size “AA” battery </a:t>
            </a:r>
            <a:r>
              <a:rPr lang="th-TH" sz="2000" b="1">
                <a:latin typeface="Times New Roman" pitchFamily="18" charset="0"/>
              </a:rPr>
              <a:t>(</a:t>
            </a:r>
            <a:r>
              <a:rPr lang="en-US" sz="2000" b="1">
                <a:latin typeface="Times New Roman" pitchFamily="18" charset="0"/>
              </a:rPr>
              <a:t>for comparison</a:t>
            </a:r>
            <a:r>
              <a:rPr lang="th-TH" sz="2000" b="1">
                <a:latin typeface="Times New Roman" pitchFamily="18" charset="0"/>
              </a:rPr>
              <a:t>)</a:t>
            </a:r>
            <a:r>
              <a:rPr lang="en-US" sz="2000" b="1">
                <a:latin typeface="Times New Roman" pitchFamily="18" charset="0"/>
              </a:rPr>
              <a:t>, </a:t>
            </a:r>
            <a:r>
              <a:rPr lang="th-TH" sz="2000" b="1">
                <a:latin typeface="Times New Roman" pitchFamily="18" charset="0"/>
              </a:rPr>
              <a:t>.</a:t>
            </a:r>
            <a:r>
              <a:rPr lang="en-US" sz="2000" b="1">
                <a:latin typeface="Times New Roman" pitchFamily="18" charset="0"/>
              </a:rPr>
              <a:t>454 Casull, </a:t>
            </a:r>
            <a:r>
              <a:rPr lang="th-TH" sz="2000" b="1">
                <a:latin typeface="Times New Roman" pitchFamily="18" charset="0"/>
              </a:rPr>
              <a:t>.</a:t>
            </a:r>
            <a:r>
              <a:rPr lang="en-US" sz="2000" b="1">
                <a:latin typeface="Times New Roman" pitchFamily="18" charset="0"/>
              </a:rPr>
              <a:t>45 Winchester Magnum, </a:t>
            </a:r>
            <a:r>
              <a:rPr lang="th-TH" sz="2000" b="1">
                <a:latin typeface="Times New Roman" pitchFamily="18" charset="0"/>
              </a:rPr>
              <a:t>.</a:t>
            </a:r>
            <a:r>
              <a:rPr lang="en-US" sz="2000" b="1">
                <a:latin typeface="Times New Roman" pitchFamily="18" charset="0"/>
              </a:rPr>
              <a:t>44 Remington Magnum, </a:t>
            </a:r>
            <a:r>
              <a:rPr lang="th-TH" sz="2000" b="1">
                <a:latin typeface="Times New Roman" pitchFamily="18" charset="0"/>
              </a:rPr>
              <a:t>.</a:t>
            </a:r>
            <a:r>
              <a:rPr lang="en-US" sz="2000" b="1">
                <a:latin typeface="Times New Roman" pitchFamily="18" charset="0"/>
              </a:rPr>
              <a:t>357 Magnum, </a:t>
            </a:r>
            <a:r>
              <a:rPr lang="th-TH" sz="2000" b="1">
                <a:latin typeface="Times New Roman" pitchFamily="18" charset="0"/>
              </a:rPr>
              <a:t>.</a:t>
            </a:r>
            <a:r>
              <a:rPr lang="en-US" sz="2000" b="1">
                <a:latin typeface="Times New Roman" pitchFamily="18" charset="0"/>
              </a:rPr>
              <a:t>38 Special, </a:t>
            </a:r>
            <a:r>
              <a:rPr lang="th-TH" sz="2000" b="1">
                <a:latin typeface="Times New Roman" pitchFamily="18" charset="0"/>
              </a:rPr>
              <a:t>.</a:t>
            </a:r>
            <a:r>
              <a:rPr lang="en-US" sz="2000" b="1">
                <a:latin typeface="Times New Roman" pitchFamily="18" charset="0"/>
              </a:rPr>
              <a:t>45 ACP, </a:t>
            </a:r>
            <a:r>
              <a:rPr lang="th-TH" sz="2000" b="1">
                <a:latin typeface="Times New Roman" pitchFamily="18" charset="0"/>
              </a:rPr>
              <a:t>.</a:t>
            </a:r>
            <a:r>
              <a:rPr lang="en-US" sz="2000" b="1">
                <a:latin typeface="Times New Roman" pitchFamily="18" charset="0"/>
              </a:rPr>
              <a:t>38 Super, 9 mm Luger, </a:t>
            </a:r>
            <a:r>
              <a:rPr lang="th-TH" sz="2000" b="1">
                <a:latin typeface="Times New Roman" pitchFamily="18" charset="0"/>
              </a:rPr>
              <a:t>.</a:t>
            </a:r>
            <a:r>
              <a:rPr lang="en-US" sz="2000" b="1">
                <a:latin typeface="Times New Roman" pitchFamily="18" charset="0"/>
              </a:rPr>
              <a:t>32 ACP, </a:t>
            </a:r>
            <a:r>
              <a:rPr lang="th-TH" sz="2000" b="1">
                <a:latin typeface="Times New Roman" pitchFamily="18" charset="0"/>
              </a:rPr>
              <a:t>.</a:t>
            </a:r>
            <a:r>
              <a:rPr lang="en-US" sz="2000" b="1">
                <a:latin typeface="Times New Roman" pitchFamily="18" charset="0"/>
              </a:rPr>
              <a:t>22 LR</a:t>
            </a:r>
            <a:r>
              <a:rPr lang="th-TH" sz="2000">
                <a:latin typeface="Times New Roman" pitchFamily="18" charset="0"/>
              </a:rPr>
              <a:t> </a:t>
            </a:r>
          </a:p>
        </p:txBody>
      </p:sp>
      <p:sp>
        <p:nvSpPr>
          <p:cNvPr id="64520" name="Text Box 8"/>
          <p:cNvSpPr txBox="1">
            <a:spLocks noChangeArrowheads="1"/>
          </p:cNvSpPr>
          <p:nvPr/>
        </p:nvSpPr>
        <p:spPr bwMode="auto">
          <a:xfrm>
            <a:off x="468313" y="404813"/>
            <a:ext cx="7775575" cy="1631216"/>
          </a:xfrm>
          <a:prstGeom prst="rect">
            <a:avLst/>
          </a:prstGeom>
          <a:noFill/>
          <a:ln w="9525">
            <a:noFill/>
            <a:miter lim="800000"/>
            <a:headEnd/>
            <a:tailEnd/>
          </a:ln>
          <a:effectLst/>
        </p:spPr>
        <p:txBody>
          <a:bodyPr>
            <a:spAutoFit/>
          </a:bodyPr>
          <a:lstStyle/>
          <a:p>
            <a:pPr algn="thaiDist">
              <a:spcBef>
                <a:spcPct val="50000"/>
              </a:spcBef>
            </a:pPr>
            <a:r>
              <a:rPr lang="en-US" sz="2400" b="1" dirty="0">
                <a:latin typeface="Times New Roman" pitchFamily="18" charset="0"/>
              </a:rPr>
              <a:t>Caliber</a:t>
            </a:r>
            <a:r>
              <a:rPr lang="th-TH" sz="2400" b="1" dirty="0">
                <a:latin typeface="Times New Roman" pitchFamily="18" charset="0"/>
              </a:rPr>
              <a:t> is expressed in terms of inches or millimeters. A .22 cartridge, for instance, is </a:t>
            </a:r>
            <a:r>
              <a:rPr lang="en-US" sz="2400" b="1" dirty="0" smtClean="0">
                <a:latin typeface="Times New Roman" pitchFamily="18" charset="0"/>
              </a:rPr>
              <a:t>approximately</a:t>
            </a:r>
            <a:r>
              <a:rPr lang="th-TH" sz="2400" b="1" dirty="0" smtClean="0">
                <a:latin typeface="Times New Roman" pitchFamily="18" charset="0"/>
              </a:rPr>
              <a:t> </a:t>
            </a:r>
            <a:r>
              <a:rPr lang="th-TH" sz="2400" b="1" dirty="0">
                <a:latin typeface="Times New Roman" pitchFamily="18" charset="0"/>
              </a:rPr>
              <a:t>a quarter-inch in diameter. The photo below gives an excellent visual of various calibers:</a:t>
            </a:r>
            <a:r>
              <a:rPr lang="th-TH"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6"/>
          <p:cNvSpPr>
            <a:spLocks noGrp="1" noChangeArrowheads="1"/>
          </p:cNvSpPr>
          <p:nvPr>
            <p:ph type="title"/>
          </p:nvPr>
        </p:nvSpPr>
        <p:spPr/>
        <p:txBody>
          <a:bodyPr/>
          <a:lstStyle/>
          <a:p>
            <a:r>
              <a:rPr lang="en-US" b="1" dirty="0">
                <a:solidFill>
                  <a:schemeClr val="tx1"/>
                </a:solidFill>
                <a:latin typeface="Times New Roman" pitchFamily="18" charset="0"/>
              </a:rPr>
              <a:t>What inside a shotgun cartridge</a:t>
            </a:r>
            <a:r>
              <a:rPr lang="en-US" b="1" dirty="0">
                <a:solidFill>
                  <a:schemeClr val="tx1"/>
                </a:solidFill>
              </a:rPr>
              <a:t>.</a:t>
            </a:r>
            <a:endParaRPr lang="th-TH" b="1" dirty="0">
              <a:solidFill>
                <a:schemeClr val="tx1"/>
              </a:solidFill>
            </a:endParaRPr>
          </a:p>
        </p:txBody>
      </p:sp>
      <p:sp>
        <p:nvSpPr>
          <p:cNvPr id="5" name="Slide Number Placeholder 4"/>
          <p:cNvSpPr>
            <a:spLocks noGrp="1"/>
          </p:cNvSpPr>
          <p:nvPr>
            <p:ph type="sldNum" sz="quarter" idx="12"/>
          </p:nvPr>
        </p:nvSpPr>
        <p:spPr/>
        <p:txBody>
          <a:bodyPr/>
          <a:lstStyle/>
          <a:p>
            <a:fld id="{4F447CA7-D607-4B5B-A4DB-6880F5BAF3E8}" type="slidenum">
              <a:rPr lang="en-US"/>
              <a:pPr/>
              <a:t>13</a:t>
            </a:fld>
            <a:endParaRPr lang="th-TH"/>
          </a:p>
        </p:txBody>
      </p:sp>
      <p:pic>
        <p:nvPicPr>
          <p:cNvPr id="66565" name="Picture 5" descr="shotshell_parts"/>
          <p:cNvPicPr>
            <a:picLocks noChangeAspect="1" noChangeArrowheads="1"/>
          </p:cNvPicPr>
          <p:nvPr/>
        </p:nvPicPr>
        <p:blipFill>
          <a:blip r:embed="rId3" cstate="print"/>
          <a:srcRect/>
          <a:stretch>
            <a:fillRect/>
          </a:stretch>
        </p:blipFill>
        <p:spPr bwMode="auto">
          <a:xfrm>
            <a:off x="684213" y="1844675"/>
            <a:ext cx="4318000" cy="3814763"/>
          </a:xfrm>
          <a:prstGeom prst="rect">
            <a:avLst/>
          </a:prstGeom>
          <a:noFill/>
        </p:spPr>
      </p:pic>
      <p:sp>
        <p:nvSpPr>
          <p:cNvPr id="66567" name="Text Box 7"/>
          <p:cNvSpPr txBox="1">
            <a:spLocks noChangeArrowheads="1"/>
          </p:cNvSpPr>
          <p:nvPr/>
        </p:nvSpPr>
        <p:spPr bwMode="auto">
          <a:xfrm>
            <a:off x="5148263" y="2420938"/>
            <a:ext cx="3744912" cy="3013075"/>
          </a:xfrm>
          <a:prstGeom prst="rect">
            <a:avLst/>
          </a:prstGeom>
          <a:noFill/>
          <a:ln w="9525">
            <a:noFill/>
            <a:miter lim="800000"/>
            <a:headEnd/>
            <a:tailEnd/>
          </a:ln>
          <a:effectLst/>
        </p:spPr>
        <p:txBody>
          <a:bodyPr>
            <a:spAutoFit/>
          </a:bodyPr>
          <a:lstStyle/>
          <a:p>
            <a:pPr algn="thaiDist">
              <a:spcBef>
                <a:spcPct val="50000"/>
              </a:spcBef>
            </a:pPr>
            <a:r>
              <a:rPr lang="en-US" sz="2400">
                <a:latin typeface="Times New Roman" pitchFamily="18" charset="0"/>
              </a:rPr>
              <a:t>In addition to a case, primer, and powder, there is also a </a:t>
            </a:r>
            <a:r>
              <a:rPr lang="th-TH" sz="2400">
                <a:latin typeface="Times New Roman" pitchFamily="18" charset="0"/>
              </a:rPr>
              <a:t>wad</a:t>
            </a:r>
            <a:r>
              <a:rPr lang="en-US" sz="2400">
                <a:latin typeface="Times New Roman" pitchFamily="18" charset="0"/>
              </a:rPr>
              <a:t> of plastic or fiber separating the shot from the powder</a:t>
            </a:r>
            <a:r>
              <a:rPr lang="th-TH" sz="2400">
                <a:latin typeface="Times New Roman" pitchFamily="18" charset="0"/>
              </a:rPr>
              <a:t>. </a:t>
            </a:r>
            <a:r>
              <a:rPr lang="en-US" sz="2400">
                <a:latin typeface="Times New Roman" pitchFamily="18" charset="0"/>
              </a:rPr>
              <a:t>Instead of a bullet, shells are filled with “shot” – small, round pellets usually made of lead or steel</a:t>
            </a:r>
            <a:r>
              <a:rPr lang="th-TH" sz="2400">
                <a:latin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b="1" dirty="0">
                <a:solidFill>
                  <a:schemeClr val="tx1"/>
                </a:solidFill>
                <a:latin typeface="Times New Roman" pitchFamily="18" charset="0"/>
              </a:rPr>
              <a:t>Physics and ballistics</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99D8028E-CF2A-4A9F-809D-517AC253C89F}" type="slidenum">
              <a:rPr lang="en-US"/>
              <a:pPr/>
              <a:t>14</a:t>
            </a:fld>
            <a:endParaRPr lang="th-TH"/>
          </a:p>
        </p:txBody>
      </p:sp>
      <p:sp>
        <p:nvSpPr>
          <p:cNvPr id="7175" name="Rectangle 7"/>
          <p:cNvSpPr>
            <a:spLocks noGrp="1" noChangeArrowheads="1"/>
          </p:cNvSpPr>
          <p:nvPr>
            <p:ph sz="quarter" idx="1"/>
          </p:nvPr>
        </p:nvSpPr>
        <p:spPr>
          <a:noFill/>
          <a:ln/>
        </p:spPr>
        <p:txBody>
          <a:bodyPr>
            <a:normAutofit/>
          </a:bodyPr>
          <a:lstStyle/>
          <a:p>
            <a:pPr>
              <a:lnSpc>
                <a:spcPct val="90000"/>
              </a:lnSpc>
            </a:pPr>
            <a:r>
              <a:rPr lang="en-US" sz="2800" dirty="0">
                <a:latin typeface="Times New Roman" pitchFamily="18" charset="0"/>
              </a:rPr>
              <a:t>The physics of projectiles in motion is called </a:t>
            </a:r>
            <a:r>
              <a:rPr lang="th-TH" sz="2800" dirty="0">
                <a:latin typeface="Times New Roman" pitchFamily="18" charset="0"/>
              </a:rPr>
              <a:t>"</a:t>
            </a:r>
            <a:r>
              <a:rPr lang="en-US" sz="2800" dirty="0" smtClean="0">
                <a:latin typeface="Times New Roman" pitchFamily="18" charset="0"/>
              </a:rPr>
              <a:t>ballistics.</a:t>
            </a:r>
          </a:p>
          <a:p>
            <a:pPr>
              <a:lnSpc>
                <a:spcPct val="90000"/>
              </a:lnSpc>
            </a:pPr>
            <a:r>
              <a:rPr lang="en-US" sz="2800" dirty="0" smtClean="0">
                <a:latin typeface="Times New Roman" pitchFamily="18" charset="0"/>
              </a:rPr>
              <a:t>The </a:t>
            </a:r>
            <a:r>
              <a:rPr lang="en-US" sz="2800" dirty="0">
                <a:latin typeface="Times New Roman" pitchFamily="18" charset="0"/>
              </a:rPr>
              <a:t>physics of ballistics </a:t>
            </a:r>
            <a:r>
              <a:rPr lang="en-US" sz="2800" dirty="0" smtClean="0">
                <a:latin typeface="Times New Roman" pitchFamily="18" charset="0"/>
              </a:rPr>
              <a:t>related </a:t>
            </a:r>
            <a:r>
              <a:rPr lang="en-US" sz="2800" dirty="0">
                <a:latin typeface="Times New Roman" pitchFamily="18" charset="0"/>
              </a:rPr>
              <a:t>to firearms is </a:t>
            </a:r>
            <a:r>
              <a:rPr lang="en-US" sz="2800" dirty="0" smtClean="0">
                <a:latin typeface="Times New Roman" pitchFamily="18" charset="0"/>
              </a:rPr>
              <a:t>divided </a:t>
            </a:r>
            <a:r>
              <a:rPr lang="en-US" sz="2800" dirty="0">
                <a:latin typeface="Times New Roman" pitchFamily="18" charset="0"/>
              </a:rPr>
              <a:t>into three </a:t>
            </a:r>
            <a:r>
              <a:rPr lang="en-US" sz="2800" dirty="0" smtClean="0">
                <a:latin typeface="Times New Roman" pitchFamily="18" charset="0"/>
              </a:rPr>
              <a:t>separate </a:t>
            </a:r>
            <a:r>
              <a:rPr lang="en-US" sz="2800" dirty="0">
                <a:latin typeface="Times New Roman" pitchFamily="18" charset="0"/>
              </a:rPr>
              <a:t>fields</a:t>
            </a:r>
            <a:r>
              <a:rPr lang="th-TH" sz="2800" dirty="0">
                <a:latin typeface="Times New Roman" pitchFamily="18" charset="0"/>
              </a:rPr>
              <a:t>:</a:t>
            </a:r>
          </a:p>
          <a:p>
            <a:pPr>
              <a:lnSpc>
                <a:spcPct val="90000"/>
              </a:lnSpc>
            </a:pPr>
            <a:r>
              <a:rPr lang="en-US" sz="2800" b="1" dirty="0">
                <a:latin typeface="Times New Roman" pitchFamily="18" charset="0"/>
              </a:rPr>
              <a:t>Internal Ballistics</a:t>
            </a:r>
            <a:r>
              <a:rPr lang="th-TH" sz="2800" dirty="0">
                <a:latin typeface="Times New Roman" pitchFamily="18" charset="0"/>
              </a:rPr>
              <a:t> - </a:t>
            </a:r>
            <a:r>
              <a:rPr lang="th-TH" sz="2800" dirty="0" err="1">
                <a:latin typeface="Times New Roman" pitchFamily="18" charset="0"/>
              </a:rPr>
              <a:t>The</a:t>
            </a:r>
            <a:r>
              <a:rPr lang="th-TH" sz="2800" dirty="0">
                <a:latin typeface="Times New Roman" pitchFamily="18" charset="0"/>
              </a:rPr>
              <a:t> </a:t>
            </a:r>
            <a:r>
              <a:rPr lang="th-TH" sz="2800" dirty="0" err="1">
                <a:latin typeface="Times New Roman" pitchFamily="18" charset="0"/>
              </a:rPr>
              <a:t>study</a:t>
            </a:r>
            <a:r>
              <a:rPr lang="th-TH" sz="2800" dirty="0">
                <a:latin typeface="Times New Roman" pitchFamily="18" charset="0"/>
              </a:rPr>
              <a:t> </a:t>
            </a:r>
            <a:r>
              <a:rPr lang="th-TH" sz="2800" dirty="0" err="1">
                <a:latin typeface="Times New Roman" pitchFamily="18" charset="0"/>
              </a:rPr>
              <a:t>of</a:t>
            </a:r>
            <a:r>
              <a:rPr lang="th-TH" sz="2800" dirty="0">
                <a:latin typeface="Times New Roman" pitchFamily="18" charset="0"/>
              </a:rPr>
              <a:t> </a:t>
            </a:r>
            <a:r>
              <a:rPr lang="th-TH" sz="2800" dirty="0" err="1">
                <a:latin typeface="Times New Roman" pitchFamily="18" charset="0"/>
              </a:rPr>
              <a:t>what</a:t>
            </a:r>
            <a:r>
              <a:rPr lang="th-TH" sz="2800" dirty="0">
                <a:latin typeface="Times New Roman" pitchFamily="18" charset="0"/>
              </a:rPr>
              <a:t> </a:t>
            </a:r>
            <a:r>
              <a:rPr lang="th-TH" sz="2800" dirty="0" err="1">
                <a:latin typeface="Times New Roman" pitchFamily="18" charset="0"/>
              </a:rPr>
              <a:t>happens</a:t>
            </a:r>
            <a:r>
              <a:rPr lang="th-TH" sz="2800" dirty="0">
                <a:latin typeface="Times New Roman" pitchFamily="18" charset="0"/>
              </a:rPr>
              <a:t> </a:t>
            </a:r>
            <a:r>
              <a:rPr lang="th-TH" sz="2800" dirty="0" err="1">
                <a:latin typeface="Times New Roman" pitchFamily="18" charset="0"/>
              </a:rPr>
              <a:t>inside</a:t>
            </a:r>
            <a:r>
              <a:rPr lang="th-TH" sz="2800" dirty="0">
                <a:latin typeface="Times New Roman" pitchFamily="18" charset="0"/>
              </a:rPr>
              <a:t> </a:t>
            </a:r>
            <a:r>
              <a:rPr lang="th-TH" sz="2800" dirty="0" err="1">
                <a:latin typeface="Times New Roman" pitchFamily="18" charset="0"/>
              </a:rPr>
              <a:t>of</a:t>
            </a:r>
            <a:r>
              <a:rPr lang="th-TH" sz="2800" dirty="0">
                <a:latin typeface="Times New Roman" pitchFamily="18" charset="0"/>
              </a:rPr>
              <a:t> </a:t>
            </a:r>
            <a:r>
              <a:rPr lang="th-TH" sz="2800" dirty="0" err="1">
                <a:latin typeface="Times New Roman" pitchFamily="18" charset="0"/>
              </a:rPr>
              <a:t>the</a:t>
            </a:r>
            <a:r>
              <a:rPr lang="th-TH" sz="2800" dirty="0">
                <a:latin typeface="Times New Roman" pitchFamily="18" charset="0"/>
              </a:rPr>
              <a:t> </a:t>
            </a:r>
            <a:r>
              <a:rPr lang="th-TH" sz="2800" dirty="0" err="1">
                <a:latin typeface="Times New Roman" pitchFamily="18" charset="0"/>
              </a:rPr>
              <a:t>firearm</a:t>
            </a:r>
            <a:r>
              <a:rPr lang="th-TH" sz="2800" dirty="0">
                <a:latin typeface="Times New Roman" pitchFamily="18" charset="0"/>
              </a:rPr>
              <a:t>.</a:t>
            </a:r>
            <a:endParaRPr lang="en-US" sz="2800" dirty="0">
              <a:latin typeface="Times New Roman" pitchFamily="18" charset="0"/>
            </a:endParaRPr>
          </a:p>
          <a:p>
            <a:pPr>
              <a:lnSpc>
                <a:spcPct val="90000"/>
              </a:lnSpc>
            </a:pPr>
            <a:r>
              <a:rPr lang="en-US" sz="2800" b="1" dirty="0">
                <a:latin typeface="Times New Roman" pitchFamily="18" charset="0"/>
              </a:rPr>
              <a:t>External Ballistics</a:t>
            </a:r>
            <a:r>
              <a:rPr lang="th-TH" sz="2800" dirty="0">
                <a:latin typeface="Times New Roman" pitchFamily="18" charset="0"/>
              </a:rPr>
              <a:t> - </a:t>
            </a:r>
            <a:r>
              <a:rPr lang="en-US" sz="2800" dirty="0">
                <a:latin typeface="Times New Roman" pitchFamily="18" charset="0"/>
              </a:rPr>
              <a:t>The study of what happens during the bullet's flight</a:t>
            </a:r>
            <a:r>
              <a:rPr lang="th-TH" sz="2800" dirty="0">
                <a:latin typeface="Times New Roman" pitchFamily="18" charset="0"/>
              </a:rPr>
              <a:t>.</a:t>
            </a:r>
          </a:p>
          <a:p>
            <a:pPr>
              <a:lnSpc>
                <a:spcPct val="90000"/>
              </a:lnSpc>
            </a:pPr>
            <a:r>
              <a:rPr lang="en-US" sz="2800" b="1" dirty="0">
                <a:latin typeface="Times New Roman" pitchFamily="18" charset="0"/>
              </a:rPr>
              <a:t>Terminal Ballistics</a:t>
            </a:r>
            <a:r>
              <a:rPr lang="th-TH" sz="2800" dirty="0">
                <a:latin typeface="Times New Roman" pitchFamily="18" charset="0"/>
              </a:rPr>
              <a:t> - </a:t>
            </a:r>
            <a:r>
              <a:rPr lang="th-TH" sz="2800" dirty="0" err="1">
                <a:latin typeface="Times New Roman" pitchFamily="18" charset="0"/>
              </a:rPr>
              <a:t>The</a:t>
            </a:r>
            <a:r>
              <a:rPr lang="th-TH" sz="2800" dirty="0">
                <a:latin typeface="Times New Roman" pitchFamily="18" charset="0"/>
              </a:rPr>
              <a:t> </a:t>
            </a:r>
            <a:r>
              <a:rPr lang="th-TH" sz="2800" dirty="0" err="1">
                <a:latin typeface="Times New Roman" pitchFamily="18" charset="0"/>
              </a:rPr>
              <a:t>study</a:t>
            </a:r>
            <a:r>
              <a:rPr lang="th-TH" sz="2800" dirty="0">
                <a:latin typeface="Times New Roman" pitchFamily="18" charset="0"/>
              </a:rPr>
              <a:t> </a:t>
            </a:r>
            <a:r>
              <a:rPr lang="th-TH" sz="2800" dirty="0" err="1">
                <a:latin typeface="Times New Roman" pitchFamily="18" charset="0"/>
              </a:rPr>
              <a:t>of</a:t>
            </a:r>
            <a:r>
              <a:rPr lang="th-TH" sz="2800" dirty="0">
                <a:latin typeface="Times New Roman" pitchFamily="18" charset="0"/>
              </a:rPr>
              <a:t> </a:t>
            </a:r>
            <a:r>
              <a:rPr lang="th-TH" sz="2800" dirty="0" err="1">
                <a:latin typeface="Times New Roman" pitchFamily="18" charset="0"/>
              </a:rPr>
              <a:t>what</a:t>
            </a:r>
            <a:r>
              <a:rPr lang="th-TH" sz="2800" dirty="0">
                <a:latin typeface="Times New Roman" pitchFamily="18" charset="0"/>
              </a:rPr>
              <a:t> </a:t>
            </a:r>
            <a:r>
              <a:rPr lang="th-TH" sz="2800" dirty="0" err="1">
                <a:latin typeface="Times New Roman" pitchFamily="18" charset="0"/>
              </a:rPr>
              <a:t>happens</a:t>
            </a:r>
            <a:r>
              <a:rPr lang="th-TH" sz="2800" dirty="0">
                <a:latin typeface="Times New Roman" pitchFamily="18" charset="0"/>
              </a:rPr>
              <a:t> </a:t>
            </a:r>
            <a:r>
              <a:rPr lang="th-TH" sz="2800" dirty="0" err="1">
                <a:latin typeface="Times New Roman" pitchFamily="18" charset="0"/>
              </a:rPr>
              <a:t>when</a:t>
            </a:r>
            <a:r>
              <a:rPr lang="th-TH" sz="2800" dirty="0">
                <a:latin typeface="Times New Roman" pitchFamily="18" charset="0"/>
              </a:rPr>
              <a:t> </a:t>
            </a:r>
            <a:r>
              <a:rPr lang="th-TH" sz="2800" dirty="0" err="1">
                <a:latin typeface="Times New Roman" pitchFamily="18" charset="0"/>
              </a:rPr>
              <a:t>the</a:t>
            </a:r>
            <a:r>
              <a:rPr lang="th-TH" sz="2800" dirty="0">
                <a:latin typeface="Times New Roman" pitchFamily="18" charset="0"/>
              </a:rPr>
              <a:t> </a:t>
            </a:r>
            <a:r>
              <a:rPr lang="th-TH" sz="2800" dirty="0" err="1">
                <a:latin typeface="Times New Roman" pitchFamily="18" charset="0"/>
              </a:rPr>
              <a:t>projectile</a:t>
            </a:r>
            <a:r>
              <a:rPr lang="th-TH" sz="2800" dirty="0">
                <a:latin typeface="Times New Roman" pitchFamily="18" charset="0"/>
              </a:rPr>
              <a:t> </a:t>
            </a:r>
            <a:r>
              <a:rPr lang="th-TH" sz="2800" dirty="0" err="1">
                <a:latin typeface="Times New Roman" pitchFamily="18" charset="0"/>
              </a:rPr>
              <a:t>strikes</a:t>
            </a:r>
            <a:r>
              <a:rPr lang="th-TH" sz="2800" dirty="0">
                <a:latin typeface="Times New Roman" pitchFamily="18" charset="0"/>
              </a:rPr>
              <a:t> </a:t>
            </a:r>
            <a:r>
              <a:rPr lang="th-TH" sz="2800" dirty="0" err="1">
                <a:latin typeface="Times New Roman" pitchFamily="18" charset="0"/>
              </a:rPr>
              <a:t>the</a:t>
            </a:r>
            <a:r>
              <a:rPr lang="th-TH" sz="2800" dirty="0">
                <a:latin typeface="Times New Roman" pitchFamily="18" charset="0"/>
              </a:rPr>
              <a:t> </a:t>
            </a:r>
            <a:r>
              <a:rPr lang="th-TH" sz="2800" dirty="0" err="1">
                <a:latin typeface="Times New Roman" pitchFamily="18" charset="0"/>
              </a:rPr>
              <a:t>target</a:t>
            </a:r>
            <a:r>
              <a:rPr lang="th-TH" sz="2800" dirty="0">
                <a:latin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21234FF-54A4-4D4C-BD9F-D5145CAF9E73}" type="slidenum">
              <a:rPr lang="en-US"/>
              <a:pPr/>
              <a:t>15</a:t>
            </a:fld>
            <a:endParaRPr lang="th-TH"/>
          </a:p>
        </p:txBody>
      </p:sp>
      <p:pic>
        <p:nvPicPr>
          <p:cNvPr id="72707" name="Picture 3" descr="fmjcc"/>
          <p:cNvPicPr>
            <a:picLocks noChangeAspect="1" noChangeArrowheads="1"/>
          </p:cNvPicPr>
          <p:nvPr/>
        </p:nvPicPr>
        <p:blipFill>
          <a:blip r:embed="rId3" cstate="print"/>
          <a:srcRect/>
          <a:stretch>
            <a:fillRect/>
          </a:stretch>
        </p:blipFill>
        <p:spPr bwMode="auto">
          <a:xfrm>
            <a:off x="5069769" y="761694"/>
            <a:ext cx="3954044" cy="2972544"/>
          </a:xfrm>
          <a:prstGeom prst="rect">
            <a:avLst/>
          </a:prstGeom>
          <a:noFill/>
        </p:spPr>
      </p:pic>
      <p:sp>
        <p:nvSpPr>
          <p:cNvPr id="72709" name="Text Box 5"/>
          <p:cNvSpPr txBox="1">
            <a:spLocks noChangeArrowheads="1"/>
          </p:cNvSpPr>
          <p:nvPr/>
        </p:nvSpPr>
        <p:spPr bwMode="auto">
          <a:xfrm>
            <a:off x="0" y="-65263"/>
            <a:ext cx="9144000" cy="1323439"/>
          </a:xfrm>
          <a:prstGeom prst="rect">
            <a:avLst/>
          </a:prstGeom>
          <a:noFill/>
          <a:ln w="12700">
            <a:noFill/>
            <a:miter lim="800000"/>
            <a:headEnd type="none" w="sm" len="sm"/>
            <a:tailEnd type="none" w="sm" len="sm"/>
          </a:ln>
          <a:effectLst/>
        </p:spPr>
        <p:txBody>
          <a:bodyPr wrap="square">
            <a:spAutoFit/>
          </a:bodyPr>
          <a:lstStyle/>
          <a:p>
            <a:r>
              <a:rPr lang="en-US" sz="2000" b="1" dirty="0">
                <a:solidFill>
                  <a:srgbClr val="FFCC00"/>
                </a:solidFill>
              </a:rPr>
              <a:t>      </a:t>
            </a:r>
            <a:r>
              <a:rPr lang="en-US" sz="4000" b="1" dirty="0" smtClean="0">
                <a:latin typeface="Times New Roman" panose="02020603050405020304" pitchFamily="18" charset="0"/>
                <a:cs typeface="Times New Roman" panose="02020603050405020304" pitchFamily="18" charset="0"/>
              </a:rPr>
              <a:t>Internal ballistic : </a:t>
            </a:r>
            <a:r>
              <a:rPr lang="en-US" sz="4000" b="1" dirty="0" smtClean="0">
                <a:latin typeface="Times New Roman" pitchFamily="18" charset="0"/>
              </a:rPr>
              <a:t>What </a:t>
            </a:r>
            <a:r>
              <a:rPr lang="en-US" sz="4000" b="1" dirty="0">
                <a:latin typeface="Times New Roman" pitchFamily="18" charset="0"/>
              </a:rPr>
              <a:t>happens when </a:t>
            </a:r>
            <a:r>
              <a:rPr lang="en-US" sz="4000" b="1" dirty="0" smtClean="0">
                <a:latin typeface="Times New Roman" pitchFamily="18" charset="0"/>
              </a:rPr>
              <a:t> </a:t>
            </a:r>
          </a:p>
          <a:p>
            <a:r>
              <a:rPr lang="en-US" sz="4000" b="1" dirty="0">
                <a:latin typeface="Times New Roman" pitchFamily="18" charset="0"/>
              </a:rPr>
              <a:t> </a:t>
            </a:r>
            <a:r>
              <a:rPr lang="en-US" sz="4000" b="1" dirty="0" smtClean="0">
                <a:latin typeface="Times New Roman" pitchFamily="18" charset="0"/>
              </a:rPr>
              <a:t>   the </a:t>
            </a:r>
            <a:r>
              <a:rPr lang="en-US" sz="4000" b="1" dirty="0">
                <a:latin typeface="Times New Roman" pitchFamily="18" charset="0"/>
              </a:rPr>
              <a:t>trigger is </a:t>
            </a:r>
            <a:r>
              <a:rPr lang="en-US" sz="4000" b="1" dirty="0" smtClean="0">
                <a:latin typeface="Times New Roman" pitchFamily="18" charset="0"/>
              </a:rPr>
              <a:t> pulled</a:t>
            </a:r>
            <a:r>
              <a:rPr lang="en-US" sz="4000" b="1" dirty="0">
                <a:latin typeface="Times New Roman" pitchFamily="18" charset="0"/>
              </a:rPr>
              <a:t>?</a:t>
            </a:r>
          </a:p>
        </p:txBody>
      </p:sp>
      <p:sp>
        <p:nvSpPr>
          <p:cNvPr id="72710" name="Text Box 6"/>
          <p:cNvSpPr txBox="1">
            <a:spLocks noChangeArrowheads="1"/>
          </p:cNvSpPr>
          <p:nvPr/>
        </p:nvSpPr>
        <p:spPr bwMode="auto">
          <a:xfrm>
            <a:off x="146922" y="1274200"/>
            <a:ext cx="4824536" cy="3416320"/>
          </a:xfrm>
          <a:prstGeom prst="rect">
            <a:avLst/>
          </a:prstGeom>
          <a:noFill/>
          <a:ln w="12700">
            <a:noFill/>
            <a:miter lim="800000"/>
            <a:headEnd type="none" w="sm" len="sm"/>
            <a:tailEnd type="none" w="sm" len="sm"/>
          </a:ln>
          <a:effectLst/>
        </p:spPr>
        <p:txBody>
          <a:bodyPr wrap="square">
            <a:spAutoFit/>
          </a:bodyPr>
          <a:lstStyle/>
          <a:p>
            <a:pPr marL="457200" indent="-457200">
              <a:buFontTx/>
              <a:buAutoNum type="arabicPeriod"/>
            </a:pPr>
            <a:r>
              <a:rPr lang="en-US" sz="2400" dirty="0" smtClean="0">
                <a:latin typeface="Times New Roman" pitchFamily="18" charset="0"/>
              </a:rPr>
              <a:t>Primer fired,</a:t>
            </a:r>
            <a:endParaRPr lang="en-US" sz="2400" dirty="0">
              <a:latin typeface="Times New Roman" pitchFamily="18" charset="0"/>
            </a:endParaRPr>
          </a:p>
          <a:p>
            <a:pPr marL="457200" indent="-457200">
              <a:buFontTx/>
              <a:buAutoNum type="arabicPeriod"/>
            </a:pPr>
            <a:r>
              <a:rPr lang="en-US" sz="2400" dirty="0">
                <a:latin typeface="Times New Roman" pitchFamily="18" charset="0"/>
              </a:rPr>
              <a:t>Intense flame </a:t>
            </a:r>
            <a:r>
              <a:rPr lang="en-US" sz="2400" dirty="0" smtClean="0">
                <a:latin typeface="Times New Roman" pitchFamily="18" charset="0"/>
              </a:rPr>
              <a:t>passing through the flash hole, </a:t>
            </a:r>
            <a:endParaRPr lang="en-US" sz="2400" dirty="0">
              <a:latin typeface="Times New Roman" pitchFamily="18" charset="0"/>
            </a:endParaRPr>
          </a:p>
          <a:p>
            <a:pPr marL="457200" indent="-457200">
              <a:buFontTx/>
              <a:buAutoNum type="arabicPeriod"/>
            </a:pPr>
            <a:r>
              <a:rPr lang="en-US" sz="2400" dirty="0">
                <a:latin typeface="Times New Roman" pitchFamily="18" charset="0"/>
              </a:rPr>
              <a:t>Powder burns, </a:t>
            </a:r>
            <a:r>
              <a:rPr lang="en-US" sz="2400" dirty="0" smtClean="0">
                <a:latin typeface="Times New Roman" pitchFamily="18" charset="0"/>
              </a:rPr>
              <a:t>creating </a:t>
            </a:r>
            <a:r>
              <a:rPr lang="en-US" sz="2400" dirty="0">
                <a:latin typeface="Times New Roman" pitchFamily="18" charset="0"/>
              </a:rPr>
              <a:t>large gas expansion</a:t>
            </a:r>
          </a:p>
          <a:p>
            <a:pPr marL="457200" indent="-457200">
              <a:buFontTx/>
              <a:buAutoNum type="arabicPeriod"/>
            </a:pPr>
            <a:r>
              <a:rPr lang="en-US" sz="2400" dirty="0" smtClean="0">
                <a:latin typeface="Times New Roman" pitchFamily="18" charset="0"/>
              </a:rPr>
              <a:t>Generated huge </a:t>
            </a:r>
            <a:r>
              <a:rPr lang="en-US" sz="2400" dirty="0">
                <a:latin typeface="Times New Roman" pitchFamily="18" charset="0"/>
              </a:rPr>
              <a:t>pressure </a:t>
            </a:r>
            <a:r>
              <a:rPr lang="en-US" sz="2400" dirty="0" smtClean="0">
                <a:latin typeface="Times New Roman" pitchFamily="18" charset="0"/>
              </a:rPr>
              <a:t> pushing bullet</a:t>
            </a:r>
          </a:p>
          <a:p>
            <a:pPr marL="457200" indent="-457200">
              <a:buFontTx/>
              <a:buAutoNum type="arabicPeriod"/>
            </a:pPr>
            <a:r>
              <a:rPr lang="en-US" sz="2400" dirty="0" smtClean="0">
                <a:latin typeface="Times New Roman" pitchFamily="18" charset="0"/>
              </a:rPr>
              <a:t>The pressure also causing the gun recoil. </a:t>
            </a:r>
            <a:endParaRPr lang="en-US" sz="2400" dirty="0">
              <a:latin typeface="Times New Roman" pitchFamily="18" charset="0"/>
            </a:endParaRPr>
          </a:p>
        </p:txBody>
      </p:sp>
      <p:sp>
        <p:nvSpPr>
          <p:cNvPr id="3" name="TextBox 2"/>
          <p:cNvSpPr txBox="1"/>
          <p:nvPr/>
        </p:nvSpPr>
        <p:spPr>
          <a:xfrm>
            <a:off x="603504" y="4675243"/>
            <a:ext cx="8288976" cy="1569660"/>
          </a:xfrm>
          <a:prstGeom prst="rect">
            <a:avLst/>
          </a:prstGeom>
          <a:noFill/>
          <a:ln w="28575">
            <a:solidFill>
              <a:srgbClr val="FF000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All </a:t>
            </a:r>
            <a:r>
              <a:rPr lang="en-US" sz="2400" dirty="0" smtClean="0">
                <a:latin typeface="Times New Roman" panose="02020603050405020304" pitchFamily="18" charset="0"/>
                <a:cs typeface="Times New Roman" panose="02020603050405020304" pitchFamily="18" charset="0"/>
              </a:rPr>
              <a:t>primer explosives </a:t>
            </a:r>
            <a:r>
              <a:rPr lang="en-US" sz="2400" dirty="0">
                <a:latin typeface="Times New Roman" panose="02020603050405020304" pitchFamily="18" charset="0"/>
                <a:cs typeface="Times New Roman" panose="02020603050405020304" pitchFamily="18" charset="0"/>
              </a:rPr>
              <a:t>currently manufactured in the U.S. use chemical ingredients that are non-mercuric and noncorrosive. The compounds that are used vary: </a:t>
            </a:r>
            <a:r>
              <a:rPr lang="en-US" sz="2400" b="1" dirty="0">
                <a:latin typeface="Times New Roman" panose="02020603050405020304" pitchFamily="18" charset="0"/>
                <a:cs typeface="Times New Roman" panose="02020603050405020304" pitchFamily="18" charset="0"/>
              </a:rPr>
              <a:t>lead </a:t>
            </a:r>
            <a:r>
              <a:rPr lang="en-US" sz="2400" b="1" dirty="0" err="1">
                <a:latin typeface="Times New Roman" panose="02020603050405020304" pitchFamily="18" charset="0"/>
                <a:cs typeface="Times New Roman" panose="02020603050405020304" pitchFamily="18" charset="0"/>
              </a:rPr>
              <a:t>styphnate</a:t>
            </a:r>
            <a:r>
              <a:rPr lang="en-US" sz="2400" b="1" dirty="0">
                <a:latin typeface="Times New Roman" panose="02020603050405020304" pitchFamily="18" charset="0"/>
                <a:cs typeface="Times New Roman" panose="02020603050405020304" pitchFamily="18" charset="0"/>
              </a:rPr>
              <a:t>, barium nitrate, and antimony sulfide</a:t>
            </a:r>
            <a:r>
              <a:rPr lang="en-US" sz="2400" dirty="0">
                <a:latin typeface="Times New Roman" panose="02020603050405020304" pitchFamily="18" charset="0"/>
                <a:cs typeface="Times New Roman" panose="02020603050405020304" pitchFamily="18" charset="0"/>
              </a:rPr>
              <a:t> are most </a:t>
            </a:r>
            <a:r>
              <a:rPr lang="en-US" sz="2400">
                <a:latin typeface="Times New Roman" panose="02020603050405020304" pitchFamily="18" charset="0"/>
                <a:cs typeface="Times New Roman" panose="02020603050405020304" pitchFamily="18" charset="0"/>
              </a:rPr>
              <a:t>commonly </a:t>
            </a:r>
            <a:r>
              <a:rPr lang="en-US" sz="2400" smtClean="0">
                <a:latin typeface="Times New Roman" panose="02020603050405020304" pitchFamily="18" charset="0"/>
                <a:cs typeface="Times New Roman" panose="02020603050405020304" pitchFamily="18" charset="0"/>
              </a:rPr>
              <a:t>used.</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845840" y="6244903"/>
            <a:ext cx="8046640"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hlinkClick r:id="rId4"/>
              </a:rPr>
              <a:t>https://forum.thefreedictionary.com/postst101951_Samuel-Colt--1814-.aspx</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advTm="4392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chemeClr val="tx1"/>
                </a:solidFill>
                <a:latin typeface="Times New Roman" pitchFamily="18" charset="0"/>
              </a:rPr>
              <a:t>External Ballistics</a:t>
            </a:r>
            <a:endParaRPr lang="th-TH" b="1" dirty="0">
              <a:solidFill>
                <a:schemeClr val="tx1"/>
              </a:solidFill>
              <a:latin typeface="Times New Roman" pitchFamily="18" charset="0"/>
            </a:endParaRPr>
          </a:p>
        </p:txBody>
      </p:sp>
      <p:sp>
        <p:nvSpPr>
          <p:cNvPr id="6" name="Slide Number Placeholder 5"/>
          <p:cNvSpPr>
            <a:spLocks noGrp="1"/>
          </p:cNvSpPr>
          <p:nvPr>
            <p:ph type="sldNum" sz="quarter" idx="12"/>
          </p:nvPr>
        </p:nvSpPr>
        <p:spPr/>
        <p:txBody>
          <a:bodyPr/>
          <a:lstStyle/>
          <a:p>
            <a:fld id="{4B3E7514-6525-4D29-A4AD-600FC6BE205C}" type="slidenum">
              <a:rPr lang="en-US"/>
              <a:pPr/>
              <a:t>16</a:t>
            </a:fld>
            <a:endParaRPr lang="th-TH"/>
          </a:p>
        </p:txBody>
      </p:sp>
      <p:sp>
        <p:nvSpPr>
          <p:cNvPr id="11267" name="Rectangle 3"/>
          <p:cNvSpPr>
            <a:spLocks noGrp="1" noChangeArrowheads="1"/>
          </p:cNvSpPr>
          <p:nvPr>
            <p:ph sz="quarter" idx="1"/>
          </p:nvPr>
        </p:nvSpPr>
        <p:spPr>
          <a:xfrm>
            <a:off x="0" y="1700213"/>
            <a:ext cx="4294188" cy="4525962"/>
          </a:xfrm>
        </p:spPr>
        <p:txBody>
          <a:bodyPr/>
          <a:lstStyle/>
          <a:p>
            <a:pPr algn="thaiDist"/>
            <a:r>
              <a:rPr lang="en-US" dirty="0">
                <a:latin typeface="Times New Roman" pitchFamily="18" charset="0"/>
              </a:rPr>
              <a:t>The study of projectile behavior after discharge from the firearm but prior to  impact with the target</a:t>
            </a:r>
            <a:r>
              <a:rPr lang="en-US" dirty="0" smtClean="0">
                <a:latin typeface="Times New Roman" pitchFamily="18" charset="0"/>
              </a:rPr>
              <a:t>.</a:t>
            </a:r>
          </a:p>
          <a:p>
            <a:pPr algn="thaiDist"/>
            <a:r>
              <a:rPr lang="en-US" dirty="0" smtClean="0">
                <a:latin typeface="Times New Roman" pitchFamily="18" charset="0"/>
              </a:rPr>
              <a:t>Two  main factors  considered to affect the bullet trajectory are </a:t>
            </a:r>
            <a:r>
              <a:rPr lang="en-US" b="1" dirty="0" smtClean="0">
                <a:solidFill>
                  <a:srgbClr val="FF0000"/>
                </a:solidFill>
                <a:latin typeface="Times New Roman" pitchFamily="18" charset="0"/>
              </a:rPr>
              <a:t>gravity and air resistance.</a:t>
            </a:r>
            <a:endParaRPr lang="th-TH" b="1" dirty="0">
              <a:solidFill>
                <a:srgbClr val="FF0000"/>
              </a:solidFill>
              <a:latin typeface="Times New Roman" pitchFamily="18" charset="0"/>
            </a:endParaRPr>
          </a:p>
        </p:txBody>
      </p:sp>
      <p:pic>
        <p:nvPicPr>
          <p:cNvPr id="11268" name="Picture 4"/>
          <p:cNvPicPr>
            <a:picLocks noChangeAspect="1" noChangeArrowheads="1"/>
          </p:cNvPicPr>
          <p:nvPr/>
        </p:nvPicPr>
        <p:blipFill>
          <a:blip r:embed="rId3" cstate="print"/>
          <a:srcRect/>
          <a:stretch>
            <a:fillRect/>
          </a:stretch>
        </p:blipFill>
        <p:spPr bwMode="auto">
          <a:xfrm>
            <a:off x="4467225" y="1557338"/>
            <a:ext cx="4676775" cy="3741737"/>
          </a:xfrm>
          <a:prstGeom prst="rect">
            <a:avLst/>
          </a:prstGeom>
          <a:noFill/>
          <a:ln w="9525">
            <a:noFill/>
            <a:miter lim="800000"/>
            <a:headEnd/>
            <a:tailEnd/>
          </a:ln>
          <a:effectLst/>
        </p:spPr>
      </p:pic>
      <p:sp>
        <p:nvSpPr>
          <p:cNvPr id="11269" name="Text Box 5"/>
          <p:cNvSpPr txBox="1">
            <a:spLocks noChangeArrowheads="1"/>
          </p:cNvSpPr>
          <p:nvPr/>
        </p:nvSpPr>
        <p:spPr bwMode="auto">
          <a:xfrm>
            <a:off x="4391025" y="5516563"/>
            <a:ext cx="4752975" cy="946150"/>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A bullet is being fired from a revolver.</a:t>
            </a:r>
            <a:endParaRPr lang="th-TH">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28" y="665578"/>
            <a:ext cx="8274594" cy="808630"/>
          </a:xfrm>
        </p:spPr>
        <p:txBody>
          <a:bodyPr>
            <a:normAutofit fontScale="90000"/>
          </a:bodyPr>
          <a:lstStyle/>
          <a:p>
            <a:r>
              <a:rPr lang="en-US" b="1" dirty="0" smtClean="0">
                <a:solidFill>
                  <a:schemeClr val="tx1"/>
                </a:solidFill>
                <a:latin typeface="Times New Roman" panose="02020603050405020304" pitchFamily="18" charset="0"/>
                <a:cs typeface="Times New Roman" panose="02020603050405020304" pitchFamily="18" charset="0"/>
              </a:rPr>
              <a:t>Free body diagram of an object in flight</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14850" y="2241551"/>
            <a:ext cx="6077630" cy="301752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Basic forces acting on an object on flights are the gravity force (</a:t>
            </a:r>
            <a:r>
              <a:rPr lang="en-US" sz="2400" b="1" dirty="0">
                <a:solidFill>
                  <a:srgbClr val="00B0F0"/>
                </a:solidFill>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and drag force (</a:t>
            </a:r>
            <a:r>
              <a:rPr lang="en-US" sz="2400" b="1" dirty="0">
                <a:solidFill>
                  <a:schemeClr val="accent2"/>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drag </a:t>
            </a:r>
            <a:r>
              <a:rPr lang="en-US" sz="2400" b="1" dirty="0">
                <a:solidFill>
                  <a:schemeClr val="accent2"/>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is in exactly opposite direction of the velocity </a:t>
            </a:r>
            <a:r>
              <a:rPr lang="en-US" sz="2400" b="1" dirty="0">
                <a:solidFill>
                  <a:srgbClr val="00B050"/>
                </a:solidFill>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resultant force </a:t>
            </a:r>
            <a:r>
              <a:rPr lang="en-US" sz="2400" b="1" dirty="0">
                <a:solidFill>
                  <a:srgbClr val="FF0000"/>
                </a:solidFill>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resists the motion of the object in flight.</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6B1234-DD2A-45FE-AA8F-9A495094B91C}" type="slidenum">
              <a:rPr lang="en-US" smtClean="0"/>
              <a:t>17</a:t>
            </a:fld>
            <a:endParaRPr lang="en-US"/>
          </a:p>
        </p:txBody>
      </p:sp>
      <p:pic>
        <p:nvPicPr>
          <p:cNvPr id="2050" name="Picture 2" descr="Screenshot - P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04" y="1889544"/>
            <a:ext cx="2248808" cy="34766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19672" y="5840968"/>
            <a:ext cx="5687705" cy="738664"/>
          </a:xfrm>
          <a:prstGeom prst="rect">
            <a:avLst/>
          </a:prstGeom>
        </p:spPr>
        <p:txBody>
          <a:bodyPr wrap="square">
            <a:spAutoFit/>
          </a:bodyPr>
          <a:lstStyle/>
          <a:p>
            <a:r>
              <a:rPr lang="en-US" sz="2100" dirty="0">
                <a:latin typeface="Times New Roman" panose="02020603050405020304" pitchFamily="18" charset="0"/>
                <a:cs typeface="Times New Roman" panose="02020603050405020304" pitchFamily="18" charset="0"/>
              </a:rPr>
              <a:t>http://www.codeproject.com/Articles/19107/Flight-of-a-projectile</a:t>
            </a:r>
          </a:p>
        </p:txBody>
      </p:sp>
    </p:spTree>
    <p:extLst>
      <p:ext uri="{BB962C8B-B14F-4D97-AF65-F5344CB8AC3E}">
        <p14:creationId xmlns:p14="http://schemas.microsoft.com/office/powerpoint/2010/main" val="3639874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Gravity and drag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5940" y="2200568"/>
            <a:ext cx="7924452" cy="301752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Drag forces are many times that of gravity at high velocities, particularly when the object is </a:t>
            </a:r>
            <a:r>
              <a:rPr lang="en-US" sz="2400" b="1" dirty="0">
                <a:solidFill>
                  <a:srgbClr val="FF0000"/>
                </a:solidFill>
                <a:latin typeface="Times New Roman" panose="02020603050405020304" pitchFamily="18" charset="0"/>
                <a:cs typeface="Times New Roman" panose="02020603050405020304" pitchFamily="18" charset="0"/>
              </a:rPr>
              <a:t>supersonic</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gravity can simply written as     </a:t>
            </a:r>
            <a:r>
              <a:rPr lang="en-US" sz="2400" b="1" dirty="0">
                <a:latin typeface="Times New Roman" panose="02020603050405020304" pitchFamily="18" charset="0"/>
                <a:cs typeface="Times New Roman" panose="02020603050405020304" pitchFamily="18" charset="0"/>
              </a:rPr>
              <a:t>G = mg</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drag depends on many factors such as  the </a:t>
            </a:r>
            <a:r>
              <a:rPr lang="en-US" sz="2400" b="1" dirty="0">
                <a:latin typeface="Times New Roman" panose="02020603050405020304" pitchFamily="18" charset="0"/>
                <a:cs typeface="Times New Roman" panose="02020603050405020304" pitchFamily="18" charset="0"/>
              </a:rPr>
              <a:t>density of the atmosphere </a:t>
            </a:r>
            <a:r>
              <a:rPr lang="en-US" sz="2400" b="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b="1" dirty="0">
                <a:latin typeface="Times New Roman" panose="02020603050405020304" pitchFamily="18" charset="0"/>
                <a:cs typeface="Times New Roman" panose="02020603050405020304" pitchFamily="18" charset="0"/>
                <a:sym typeface="Symbol" panose="05050102010706020507" pitchFamily="18" charset="2"/>
              </a:rPr>
              <a:t>the cross sectional area of the object A</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b="1" dirty="0">
                <a:latin typeface="Times New Roman" panose="02020603050405020304" pitchFamily="18" charset="0"/>
                <a:cs typeface="Times New Roman" panose="02020603050405020304" pitchFamily="18" charset="0"/>
                <a:sym typeface="Symbol" panose="05050102010706020507" pitchFamily="18" charset="2"/>
              </a:rPr>
              <a:t>the drag coefficient C</a:t>
            </a:r>
            <a:r>
              <a:rPr lang="en-US" sz="2400" b="1" baseline="-25000" dirty="0">
                <a:latin typeface="Times New Roman" panose="02020603050405020304" pitchFamily="18" charset="0"/>
                <a:cs typeface="Times New Roman" panose="02020603050405020304" pitchFamily="18" charset="0"/>
                <a:sym typeface="Symbol" panose="05050102010706020507" pitchFamily="18" charset="2"/>
              </a:rPr>
              <a:t>d</a:t>
            </a:r>
            <a:r>
              <a:rPr lang="en-US" sz="2400" b="1"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and the </a:t>
            </a:r>
            <a:r>
              <a:rPr lang="en-US" sz="2400" b="1" dirty="0">
                <a:latin typeface="Times New Roman" panose="02020603050405020304" pitchFamily="18" charset="0"/>
                <a:cs typeface="Times New Roman" panose="02020603050405020304" pitchFamily="18" charset="0"/>
                <a:sym typeface="Symbol" panose="05050102010706020507" pitchFamily="18" charset="2"/>
              </a:rPr>
              <a:t>square of the object velocity v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(v</a:t>
            </a:r>
            <a:r>
              <a:rPr lang="en-US" sz="2400" b="1" baseline="-25000" dirty="0" smtClean="0">
                <a:latin typeface="Times New Roman" panose="02020603050405020304" pitchFamily="18" charset="0"/>
                <a:cs typeface="Times New Roman" panose="02020603050405020304" pitchFamily="18" charset="0"/>
                <a:sym typeface="Symbol" panose="05050102010706020507" pitchFamily="18" charset="2"/>
              </a:rPr>
              <a:t>x</a:t>
            </a:r>
            <a:r>
              <a:rPr lang="en-US" sz="2400" b="1"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b="1" dirty="0">
                <a:latin typeface="Times New Roman" panose="02020603050405020304" pitchFamily="18" charset="0"/>
                <a:cs typeface="Times New Roman" panose="02020603050405020304" pitchFamily="18" charset="0"/>
                <a:sym typeface="Symbol" panose="05050102010706020507" pitchFamily="18" charset="2"/>
              </a:rPr>
              <a:t>+</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v</a:t>
            </a:r>
            <a:r>
              <a:rPr lang="en-US" sz="2400" b="1" baseline="-25000" dirty="0" smtClean="0">
                <a:latin typeface="Times New Roman" panose="02020603050405020304" pitchFamily="18" charset="0"/>
                <a:cs typeface="Times New Roman" panose="02020603050405020304" pitchFamily="18" charset="0"/>
                <a:sym typeface="Symbol" panose="05050102010706020507" pitchFamily="18" charset="2"/>
              </a:rPr>
              <a:t>y</a:t>
            </a:r>
            <a:r>
              <a:rPr lang="en-US" sz="2400" b="1"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1" baseline="30000" dirty="0" smtClean="0">
                <a:latin typeface="Times New Roman" panose="02020603050405020304" pitchFamily="18" charset="0"/>
                <a:cs typeface="Times New Roman" panose="02020603050405020304" pitchFamily="18" charset="0"/>
                <a:sym typeface="Symbol" panose="05050102010706020507" pitchFamily="18" charset="2"/>
              </a:rPr>
              <a:t>1/2</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i.e.,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 = (1/2)AC</a:t>
            </a:r>
            <a:r>
              <a:rPr 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a:t>
            </a:r>
            <a:r>
              <a:rPr lang="en-US" sz="2400" b="1" baseline="30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6B1234-DD2A-45FE-AA8F-9A495094B91C}" type="slidenum">
              <a:rPr lang="en-US" smtClean="0"/>
              <a:t>18</a:t>
            </a:fld>
            <a:endParaRPr lang="en-US"/>
          </a:p>
        </p:txBody>
      </p:sp>
      <p:pic>
        <p:nvPicPr>
          <p:cNvPr id="3074" name="Picture 2" descr="Screenshot 3 17 13 11 01 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604" y="157214"/>
            <a:ext cx="2513396" cy="21022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47169" y="1941834"/>
            <a:ext cx="507831" cy="2671025"/>
          </a:xfrm>
          <a:prstGeom prst="rect">
            <a:avLst/>
          </a:prstGeom>
        </p:spPr>
        <p:txBody>
          <a:bodyPr vert="vert270" wrap="square">
            <a:spAutoFit/>
          </a:bodyPr>
          <a:lstStyle/>
          <a:p>
            <a:r>
              <a:rPr lang="en-US" sz="1050" dirty="0">
                <a:latin typeface="Times New Roman" panose="02020603050405020304" pitchFamily="18" charset="0"/>
                <a:cs typeface="Times New Roman" panose="02020603050405020304" pitchFamily="18" charset="0"/>
              </a:rPr>
              <a:t>http://www.wired.com/wiredscience/2013/03/how-difficult-is-a-70-yard-field-goal/</a:t>
            </a:r>
          </a:p>
        </p:txBody>
      </p:sp>
    </p:spTree>
    <p:extLst>
      <p:ext uri="{BB962C8B-B14F-4D97-AF65-F5344CB8AC3E}">
        <p14:creationId xmlns:p14="http://schemas.microsoft.com/office/powerpoint/2010/main" val="2157892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Equations of motion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447800"/>
            <a:ext cx="8219256" cy="457200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 to the second Newton’s law of motion : </a:t>
            </a:r>
            <a:r>
              <a:rPr lang="en-US" sz="2400" dirty="0">
                <a:latin typeface="Times New Roman" panose="02020603050405020304" pitchFamily="18" charset="0"/>
                <a:cs typeface="Times New Roman" panose="02020603050405020304" pitchFamily="18" charset="0"/>
                <a:sym typeface="Symbol" panose="05050102010706020507" pitchFamily="18" charset="2"/>
              </a:rPr>
              <a:t>F = ma, forces acting on the object can be separately written in horizontal x and vertical y directions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sz="2400" b="1" dirty="0">
                <a:latin typeface="Times New Roman" panose="02020603050405020304" pitchFamily="18" charset="0"/>
                <a:cs typeface="Times New Roman" panose="02020603050405020304" pitchFamily="18" charset="0"/>
                <a:sym typeface="Symbol" panose="05050102010706020507" pitchFamily="18" charset="2"/>
              </a:rPr>
              <a:t>                          </a:t>
            </a:r>
            <a:r>
              <a:rPr lang="en-US" sz="2400" b="1" dirty="0" err="1">
                <a:latin typeface="Times New Roman" panose="02020603050405020304" pitchFamily="18" charset="0"/>
                <a:cs typeface="Times New Roman" panose="02020603050405020304" pitchFamily="18" charset="0"/>
                <a:sym typeface="Symbol" panose="05050102010706020507" pitchFamily="18" charset="2"/>
              </a:rPr>
              <a:t>F</a:t>
            </a:r>
            <a:r>
              <a:rPr lang="en-US" sz="2400" b="1" baseline="-25000" dirty="0" err="1">
                <a:latin typeface="Times New Roman" panose="02020603050405020304" pitchFamily="18" charset="0"/>
                <a:cs typeface="Times New Roman" panose="02020603050405020304" pitchFamily="18" charset="0"/>
                <a:sym typeface="Symbol" panose="05050102010706020507" pitchFamily="18" charset="2"/>
              </a:rPr>
              <a:t>x</a:t>
            </a:r>
            <a:r>
              <a:rPr lang="en-US" sz="2400" b="1" dirty="0">
                <a:latin typeface="Times New Roman" panose="02020603050405020304" pitchFamily="18" charset="0"/>
                <a:cs typeface="Times New Roman" panose="02020603050405020304" pitchFamily="18" charset="0"/>
                <a:sym typeface="Symbol" panose="05050102010706020507" pitchFamily="18" charset="2"/>
              </a:rPr>
              <a:t> =ma</a:t>
            </a:r>
            <a:r>
              <a:rPr lang="en-US" sz="2400" b="1" baseline="-25000" dirty="0">
                <a:latin typeface="Times New Roman" panose="02020603050405020304" pitchFamily="18" charset="0"/>
                <a:cs typeface="Times New Roman" panose="02020603050405020304" pitchFamily="18" charset="0"/>
                <a:sym typeface="Symbol" panose="05050102010706020507" pitchFamily="18" charset="2"/>
              </a:rPr>
              <a:t>x</a:t>
            </a:r>
            <a:r>
              <a:rPr lang="en-US" sz="2400" b="1" dirty="0">
                <a:latin typeface="Times New Roman" panose="02020603050405020304" pitchFamily="18" charset="0"/>
                <a:cs typeface="Times New Roman" panose="02020603050405020304" pitchFamily="18" charset="0"/>
                <a:sym typeface="Symbol" panose="05050102010706020507" pitchFamily="18" charset="2"/>
              </a:rPr>
              <a:t>= -</a:t>
            </a:r>
            <a:r>
              <a:rPr lang="en-US" sz="2400" b="1" dirty="0" err="1">
                <a:latin typeface="Times New Roman" panose="02020603050405020304" pitchFamily="18" charset="0"/>
                <a:cs typeface="Times New Roman" panose="02020603050405020304" pitchFamily="18" charset="0"/>
                <a:sym typeface="Symbol" panose="05050102010706020507" pitchFamily="18" charset="2"/>
              </a:rPr>
              <a:t>D</a:t>
            </a:r>
            <a:r>
              <a:rPr lang="en-US" sz="2400" b="1" baseline="-25000" dirty="0" err="1">
                <a:latin typeface="Times New Roman" panose="02020603050405020304" pitchFamily="18" charset="0"/>
                <a:cs typeface="Times New Roman" panose="02020603050405020304" pitchFamily="18" charset="0"/>
                <a:sym typeface="Symbol" panose="05050102010706020507" pitchFamily="18" charset="2"/>
              </a:rPr>
              <a:t>x</a:t>
            </a:r>
            <a:r>
              <a:rPr lang="en-US" sz="2400" b="1" baseline="-25000" dirty="0">
                <a:latin typeface="Times New Roman" panose="02020603050405020304" pitchFamily="18" charset="0"/>
                <a:cs typeface="Times New Roman" panose="02020603050405020304" pitchFamily="18" charset="0"/>
                <a:sym typeface="Symbol" panose="05050102010706020507" pitchFamily="18" charset="2"/>
              </a:rPr>
              <a:t>  </a:t>
            </a:r>
            <a:r>
              <a:rPr lang="en-US" sz="2400" b="1"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and   </a:t>
            </a:r>
            <a:r>
              <a:rPr lang="en-US" sz="2400" b="1" dirty="0" err="1">
                <a:latin typeface="Times New Roman" panose="02020603050405020304" pitchFamily="18" charset="0"/>
                <a:cs typeface="Times New Roman" panose="02020603050405020304" pitchFamily="18" charset="0"/>
                <a:sym typeface="Symbol" panose="05050102010706020507" pitchFamily="18" charset="2"/>
              </a:rPr>
              <a:t>F</a:t>
            </a:r>
            <a:r>
              <a:rPr lang="en-US" sz="2400" b="1" baseline="-25000" dirty="0" err="1">
                <a:latin typeface="Times New Roman" panose="02020603050405020304" pitchFamily="18" charset="0"/>
                <a:cs typeface="Times New Roman" panose="02020603050405020304" pitchFamily="18" charset="0"/>
                <a:sym typeface="Symbol" panose="05050102010706020507" pitchFamily="18" charset="2"/>
              </a:rPr>
              <a:t>y</a:t>
            </a:r>
            <a:r>
              <a:rPr lang="en-US" sz="2400" b="1" dirty="0">
                <a:latin typeface="Times New Roman" panose="02020603050405020304" pitchFamily="18" charset="0"/>
                <a:cs typeface="Times New Roman" panose="02020603050405020304" pitchFamily="18" charset="0"/>
                <a:sym typeface="Symbol" panose="05050102010706020507" pitchFamily="18" charset="2"/>
              </a:rPr>
              <a:t> =ma</a:t>
            </a:r>
            <a:r>
              <a:rPr lang="en-US" sz="2400" b="1" baseline="-25000" dirty="0">
                <a:latin typeface="Times New Roman" panose="02020603050405020304" pitchFamily="18" charset="0"/>
                <a:cs typeface="Times New Roman" panose="02020603050405020304" pitchFamily="18" charset="0"/>
                <a:sym typeface="Symbol" panose="05050102010706020507" pitchFamily="18" charset="2"/>
              </a:rPr>
              <a:t>y</a:t>
            </a:r>
            <a:r>
              <a:rPr lang="en-US" sz="2400" b="1" dirty="0">
                <a:latin typeface="Times New Roman" panose="02020603050405020304" pitchFamily="18" charset="0"/>
                <a:cs typeface="Times New Roman" panose="02020603050405020304" pitchFamily="18" charset="0"/>
                <a:sym typeface="Symbol" panose="05050102010706020507" pitchFamily="18" charset="2"/>
              </a:rPr>
              <a:t>= -</a:t>
            </a:r>
            <a:r>
              <a:rPr lang="en-US" sz="2400" b="1" dirty="0" err="1">
                <a:latin typeface="Times New Roman" panose="02020603050405020304" pitchFamily="18" charset="0"/>
                <a:cs typeface="Times New Roman" panose="02020603050405020304" pitchFamily="18" charset="0"/>
                <a:sym typeface="Symbol" panose="05050102010706020507" pitchFamily="18" charset="2"/>
              </a:rPr>
              <a:t>D</a:t>
            </a:r>
            <a:r>
              <a:rPr lang="en-US" sz="2400" b="1" baseline="-25000" dirty="0" err="1">
                <a:latin typeface="Times New Roman" panose="02020603050405020304" pitchFamily="18" charset="0"/>
                <a:cs typeface="Times New Roman" panose="02020603050405020304" pitchFamily="18" charset="0"/>
                <a:sym typeface="Symbol" panose="05050102010706020507" pitchFamily="18" charset="2"/>
              </a:rPr>
              <a:t>y</a:t>
            </a:r>
            <a:r>
              <a:rPr lang="en-US" sz="2400" b="1" dirty="0">
                <a:latin typeface="Times New Roman" panose="02020603050405020304" pitchFamily="18" charset="0"/>
                <a:cs typeface="Times New Roman" panose="02020603050405020304" pitchFamily="18" charset="0"/>
                <a:sym typeface="Symbol" panose="05050102010706020507" pitchFamily="18" charset="2"/>
              </a:rPr>
              <a:t>-G</a:t>
            </a:r>
          </a:p>
          <a:p>
            <a:pPr marL="0" indent="0">
              <a:buNone/>
            </a:pPr>
            <a:endParaRPr lang="en-US" sz="2400" b="1"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resultant force gives rise to a unique object trajectory which is very much different from the motion without the drag. </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E96B1234-DD2A-45FE-AA8F-9A495094B91C}" type="slidenum">
              <a:rPr lang="en-US" smtClean="0"/>
              <a:t>19</a:t>
            </a:fld>
            <a:endParaRPr lang="en-US"/>
          </a:p>
        </p:txBody>
      </p:sp>
    </p:spTree>
    <p:extLst>
      <p:ext uri="{BB962C8B-B14F-4D97-AF65-F5344CB8AC3E}">
        <p14:creationId xmlns:p14="http://schemas.microsoft.com/office/powerpoint/2010/main" val="2783564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5F9FA274-2BF2-470E-B3F4-54D1E0FDB1A4}" type="slidenum">
              <a:rPr lang="en-US" smtClean="0"/>
              <a:pPr/>
              <a:t>2</a:t>
            </a:fld>
            <a:endParaRPr lang="th-TH"/>
          </a:p>
        </p:txBody>
      </p:sp>
      <p:sp>
        <p:nvSpPr>
          <p:cNvPr id="4" name="Content Placeholder 3"/>
          <p:cNvSpPr>
            <a:spLocks noGrp="1"/>
          </p:cNvSpPr>
          <p:nvPr>
            <p:ph sz="quarter" idx="1"/>
          </p:nvPr>
        </p:nvSpPr>
        <p:spPr>
          <a:xfrm>
            <a:off x="508683" y="1725094"/>
            <a:ext cx="8229600" cy="4572000"/>
          </a:xfrm>
        </p:spPr>
        <p:txBody>
          <a:bodyPr/>
          <a:lstStyle/>
          <a:p>
            <a:r>
              <a:rPr lang="th-TH" b="1" dirty="0"/>
              <a:t>พระราชบัญญัติอาวุธปืน เครื่องกระสุนปืน วัตถุระเบิด ดอกไม้เพลิง และสิ่งเทียมอาวุธปืน พ.ศ.</a:t>
            </a:r>
            <a:r>
              <a:rPr lang="th-TH" b="1" dirty="0" smtClean="0"/>
              <a:t>2490</a:t>
            </a:r>
          </a:p>
          <a:p>
            <a:endParaRPr lang="th-TH" dirty="0"/>
          </a:p>
          <a:p>
            <a:pPr marL="0" indent="0">
              <a:buNone/>
            </a:pPr>
            <a:r>
              <a:rPr lang="th-TH" b="1" dirty="0"/>
              <a:t>มีเครื่องกระสุนไว้ในครอบครองโดยไม่ได้รับอนุญาต(ไม่ถูกขนาดกับปืนที่มีใบอนุญาต)</a:t>
            </a:r>
            <a:endParaRPr lang="th-TH" dirty="0"/>
          </a:p>
          <a:p>
            <a:pPr marL="0" indent="0">
              <a:buNone/>
            </a:pPr>
            <a:r>
              <a:rPr lang="th-TH" dirty="0"/>
              <a:t>อัตราโทษ ต้องระวางโทษจำคุกไม่เกิน 10 ปี หรือปรับไม่เกิน 20,000 บาท หรือทั้งจำทั้ง</a:t>
            </a:r>
            <a:r>
              <a:rPr lang="th-TH" dirty="0" smtClean="0"/>
              <a:t>ปรับ  การ</a:t>
            </a:r>
            <a:r>
              <a:rPr lang="th-TH" dirty="0"/>
              <a:t>ประกันตัว(เงินสด) ประมาณ 20,000-50,000 บาท</a:t>
            </a:r>
          </a:p>
          <a:p>
            <a:endParaRPr lang="en-US" dirty="0"/>
          </a:p>
        </p:txBody>
      </p:sp>
      <p:sp>
        <p:nvSpPr>
          <p:cNvPr id="5" name="Rectangle 4"/>
          <p:cNvSpPr/>
          <p:nvPr/>
        </p:nvSpPr>
        <p:spPr>
          <a:xfrm>
            <a:off x="1043608" y="6049962"/>
            <a:ext cx="715975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hlinkClick r:id="rId2"/>
              </a:rPr>
              <a:t>http://wanlop-style.blogspot.com/p/blog-page_23.html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684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559" y="244159"/>
            <a:ext cx="4198436" cy="854813"/>
          </a:xfrm>
        </p:spPr>
        <p:txBody>
          <a:bodyPr>
            <a:normAutofit fontScale="90000"/>
          </a:bodyPr>
          <a:lstStyle/>
          <a:p>
            <a:r>
              <a:rPr lang="en-US" sz="3000" b="1" dirty="0">
                <a:latin typeface="Times New Roman" panose="02020603050405020304" pitchFamily="18" charset="0"/>
                <a:cs typeface="Times New Roman" panose="02020603050405020304" pitchFamily="18" charset="0"/>
              </a:rPr>
              <a:t>How are the object motions affected by drag?</a:t>
            </a:r>
          </a:p>
        </p:txBody>
      </p:sp>
      <p:sp>
        <p:nvSpPr>
          <p:cNvPr id="3" name="Content Placeholder 2"/>
          <p:cNvSpPr>
            <a:spLocks noGrp="1"/>
          </p:cNvSpPr>
          <p:nvPr>
            <p:ph idx="1"/>
          </p:nvPr>
        </p:nvSpPr>
        <p:spPr>
          <a:xfrm>
            <a:off x="4937105" y="1157340"/>
            <a:ext cx="4090890" cy="4139778"/>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the range of a projectile and the maximum height that it reaches are affected by air resistance.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blue lines </a:t>
            </a:r>
            <a:r>
              <a:rPr lang="en-US" sz="2400" dirty="0">
                <a:latin typeface="Times New Roman" panose="02020603050405020304" pitchFamily="18" charset="0"/>
                <a:cs typeface="Times New Roman" panose="02020603050405020304" pitchFamily="18" charset="0"/>
              </a:rPr>
              <a:t>show the projectile </a:t>
            </a:r>
            <a:r>
              <a:rPr lang="en-US" sz="2400" b="1" dirty="0">
                <a:solidFill>
                  <a:srgbClr val="0070C0"/>
                </a:solidFill>
                <a:latin typeface="Times New Roman" panose="02020603050405020304" pitchFamily="18" charset="0"/>
                <a:cs typeface="Times New Roman" panose="02020603050405020304" pitchFamily="18" charset="0"/>
              </a:rPr>
              <a:t>without air resistance </a:t>
            </a:r>
            <a:r>
              <a:rPr lang="en-US" sz="2400" dirty="0">
                <a:latin typeface="Times New Roman" panose="02020603050405020304" pitchFamily="18" charset="0"/>
                <a:cs typeface="Times New Roman" panose="02020603050405020304" pitchFamily="18" charset="0"/>
              </a:rPr>
              <a:t>and the </a:t>
            </a:r>
            <a:r>
              <a:rPr lang="en-US" sz="2400" b="1" dirty="0">
                <a:solidFill>
                  <a:srgbClr val="FF0000"/>
                </a:solidFill>
                <a:latin typeface="Times New Roman" panose="02020603050405020304" pitchFamily="18" charset="0"/>
                <a:cs typeface="Times New Roman" panose="02020603050405020304" pitchFamily="18" charset="0"/>
              </a:rPr>
              <a:t>red lines</a:t>
            </a:r>
            <a:r>
              <a:rPr lang="en-US" sz="2400" dirty="0">
                <a:latin typeface="Times New Roman" panose="02020603050405020304" pitchFamily="18" charset="0"/>
                <a:cs typeface="Times New Roman" panose="02020603050405020304" pitchFamily="18" charset="0"/>
              </a:rPr>
              <a:t> show what happens </a:t>
            </a:r>
            <a:r>
              <a:rPr lang="en-US" sz="2400" b="1" dirty="0">
                <a:solidFill>
                  <a:srgbClr val="FF0000"/>
                </a:solidFill>
                <a:latin typeface="Times New Roman" panose="02020603050405020304" pitchFamily="18" charset="0"/>
                <a:cs typeface="Times New Roman" panose="02020603050405020304" pitchFamily="18" charset="0"/>
              </a:rPr>
              <a:t>when air resistance is taken into account</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The maximum height, the range and the velocity of the projectile are all reduced.</a:t>
            </a:r>
          </a:p>
        </p:txBody>
      </p:sp>
      <p:sp>
        <p:nvSpPr>
          <p:cNvPr id="4" name="Slide Number Placeholder 3"/>
          <p:cNvSpPr>
            <a:spLocks noGrp="1"/>
          </p:cNvSpPr>
          <p:nvPr>
            <p:ph type="sldNum" sz="quarter" idx="12"/>
          </p:nvPr>
        </p:nvSpPr>
        <p:spPr/>
        <p:txBody>
          <a:bodyPr/>
          <a:lstStyle/>
          <a:p>
            <a:fld id="{E96B1234-DD2A-45FE-AA8F-9A495094B91C}" type="slidenum">
              <a:rPr lang="en-US" smtClean="0"/>
              <a:t>20</a:t>
            </a:fld>
            <a:endParaRPr lang="en-US"/>
          </a:p>
        </p:txBody>
      </p:sp>
      <p:pic>
        <p:nvPicPr>
          <p:cNvPr id="2050" name="Picture 2" descr="http://www.schoolphysics.co.uk/age16-19/Mechanics/Kinematics/text/Projectiles_and_air_resistance/imag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57251"/>
            <a:ext cx="4829558" cy="47399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91680" y="6197980"/>
            <a:ext cx="4572000" cy="415498"/>
          </a:xfrm>
          <a:prstGeom prst="rect">
            <a:avLst/>
          </a:prstGeom>
        </p:spPr>
        <p:txBody>
          <a:bodyPr>
            <a:spAutoFit/>
          </a:bodyPr>
          <a:lstStyle/>
          <a:p>
            <a:r>
              <a:rPr lang="en-US" sz="1050" dirty="0">
                <a:latin typeface="Times New Roman" panose="02020603050405020304" pitchFamily="18" charset="0"/>
                <a:cs typeface="Times New Roman" panose="02020603050405020304" pitchFamily="18" charset="0"/>
              </a:rPr>
              <a:t>http://www.schoolphysics.co.uk/age16-19/Mechanics/Kinematics/text/Projectiles_and_air_resistance/index.html</a:t>
            </a:r>
          </a:p>
        </p:txBody>
      </p:sp>
      <p:sp>
        <p:nvSpPr>
          <p:cNvPr id="6" name="TextBox 5"/>
          <p:cNvSpPr txBox="1"/>
          <p:nvPr/>
        </p:nvSpPr>
        <p:spPr>
          <a:xfrm>
            <a:off x="1979712" y="1999834"/>
            <a:ext cx="3408380" cy="707886"/>
          </a:xfrm>
          <a:prstGeom prst="rect">
            <a:avLst/>
          </a:prstGeom>
          <a:solidFill>
            <a:schemeClr val="bg1"/>
          </a:solid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Trajectory with drag reaches the highest point first.</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8" name="Straight Arrow Connector 7"/>
          <p:cNvCxnSpPr>
            <a:stCxn id="6" idx="2"/>
          </p:cNvCxnSpPr>
          <p:nvPr/>
        </p:nvCxnSpPr>
        <p:spPr>
          <a:xfrm flipH="1">
            <a:off x="2051720" y="2707720"/>
            <a:ext cx="1632182" cy="721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8532" y="5651837"/>
            <a:ext cx="3408380" cy="1015663"/>
          </a:xfrm>
          <a:prstGeom prst="rect">
            <a:avLst/>
          </a:prstGeom>
          <a:solidFill>
            <a:schemeClr val="bg1"/>
          </a:solid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Trajectory with drag has a non uniform horizontal velocity.</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flipV="1">
            <a:off x="1979712" y="5055659"/>
            <a:ext cx="576064" cy="541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EBEBD5-3FF9-491C-997D-F05056F0179F}" type="slidenum">
              <a:rPr lang="en-US"/>
              <a:pPr/>
              <a:t>21</a:t>
            </a:fld>
            <a:endParaRPr lang="th-TH"/>
          </a:p>
        </p:txBody>
      </p:sp>
      <p:sp>
        <p:nvSpPr>
          <p:cNvPr id="76802" name="Text Box 2"/>
          <p:cNvSpPr txBox="1">
            <a:spLocks noChangeArrowheads="1"/>
          </p:cNvSpPr>
          <p:nvPr/>
        </p:nvSpPr>
        <p:spPr bwMode="auto">
          <a:xfrm>
            <a:off x="1259632" y="188640"/>
            <a:ext cx="6382901" cy="1446550"/>
          </a:xfrm>
          <a:prstGeom prst="rect">
            <a:avLst/>
          </a:prstGeom>
          <a:noFill/>
          <a:ln w="12700">
            <a:noFill/>
            <a:miter lim="800000"/>
            <a:headEnd type="none" w="sm" len="sm"/>
            <a:tailEnd type="none" w="sm" len="sm"/>
          </a:ln>
          <a:effectLst/>
        </p:spPr>
        <p:txBody>
          <a:bodyPr wrap="none">
            <a:spAutoFit/>
          </a:bodyPr>
          <a:lstStyle/>
          <a:p>
            <a:pPr algn="ctr"/>
            <a:r>
              <a:rPr lang="en-US" sz="4400" b="1" dirty="0">
                <a:latin typeface="Times New Roman" pitchFamily="18" charset="0"/>
              </a:rPr>
              <a:t>Trajectory of a </a:t>
            </a:r>
            <a:r>
              <a:rPr lang="en-US" sz="4400" b="1" dirty="0" smtClean="0">
                <a:latin typeface="Times New Roman" pitchFamily="18" charset="0"/>
              </a:rPr>
              <a:t>bullet </a:t>
            </a:r>
          </a:p>
          <a:p>
            <a:pPr algn="ctr"/>
            <a:r>
              <a:rPr lang="en-US" sz="4400" b="1" dirty="0" smtClean="0">
                <a:latin typeface="Times New Roman" pitchFamily="18" charset="0"/>
              </a:rPr>
              <a:t>with and without air drag</a:t>
            </a:r>
            <a:endParaRPr lang="en-US" sz="4400" b="1" dirty="0">
              <a:latin typeface="Times New Roman" pitchFamily="18" charset="0"/>
            </a:endParaRPr>
          </a:p>
        </p:txBody>
      </p:sp>
      <p:sp>
        <p:nvSpPr>
          <p:cNvPr id="76803" name="Rectangle 3"/>
          <p:cNvSpPr>
            <a:spLocks noChangeArrowheads="1"/>
          </p:cNvSpPr>
          <p:nvPr/>
        </p:nvSpPr>
        <p:spPr bwMode="auto">
          <a:xfrm>
            <a:off x="2171700" y="2262188"/>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7" name="Picture 6"/>
          <p:cNvPicPr/>
          <p:nvPr/>
        </p:nvPicPr>
        <p:blipFill>
          <a:blip r:embed="rId4" cstate="print"/>
          <a:srcRect/>
          <a:stretch>
            <a:fillRect/>
          </a:stretch>
        </p:blipFill>
        <p:spPr bwMode="auto">
          <a:xfrm>
            <a:off x="374904" y="1961828"/>
            <a:ext cx="7056784" cy="4248472"/>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785837378"/>
              </p:ext>
            </p:extLst>
          </p:nvPr>
        </p:nvGraphicFramePr>
        <p:xfrm>
          <a:off x="5580112" y="2831375"/>
          <a:ext cx="3299133" cy="1288724"/>
        </p:xfrm>
        <a:graphic>
          <a:graphicData uri="http://schemas.openxmlformats.org/presentationml/2006/ole">
            <mc:AlternateContent xmlns:mc="http://schemas.openxmlformats.org/markup-compatibility/2006">
              <mc:Choice xmlns:v="urn:schemas-microsoft-com:vml" Requires="v">
                <p:oleObj spid="_x0000_s2136" name="Equation" r:id="rId5" imgW="1015920" imgH="393480" progId="Equation.DSMT4">
                  <p:embed/>
                </p:oleObj>
              </mc:Choice>
              <mc:Fallback>
                <p:oleObj name="Equation" r:id="rId5" imgW="1015920" imgH="393480" progId="Equation.DSMT4">
                  <p:embed/>
                  <p:pic>
                    <p:nvPicPr>
                      <p:cNvPr id="0" name=""/>
                      <p:cNvPicPr/>
                      <p:nvPr/>
                    </p:nvPicPr>
                    <p:blipFill>
                      <a:blip r:embed="rId6"/>
                      <a:stretch>
                        <a:fillRect/>
                      </a:stretch>
                    </p:blipFill>
                    <p:spPr>
                      <a:xfrm>
                        <a:off x="5580112" y="2831375"/>
                        <a:ext cx="3299133" cy="1288724"/>
                      </a:xfrm>
                      <a:prstGeom prst="rect">
                        <a:avLst/>
                      </a:prstGeom>
                      <a:solidFill>
                        <a:srgbClr val="FFFF00"/>
                      </a:solidFill>
                    </p:spPr>
                  </p:pic>
                </p:oleObj>
              </mc:Fallback>
            </mc:AlternateContent>
          </a:graphicData>
        </a:graphic>
      </p:graphicFrame>
    </p:spTree>
  </p:cSld>
  <p:clrMapOvr>
    <a:masterClrMapping/>
  </p:clrMapOvr>
  <p:transition advTm="4329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FA274-2BF2-470E-B3F4-54D1E0FDB1A4}" type="slidenum">
              <a:rPr lang="en-US" smtClean="0"/>
              <a:pPr/>
              <a:t>22</a:t>
            </a:fld>
            <a:endParaRPr lang="th-TH"/>
          </a:p>
        </p:txBody>
      </p:sp>
      <p:sp>
        <p:nvSpPr>
          <p:cNvPr id="6" name="TextBox 5"/>
          <p:cNvSpPr txBox="1"/>
          <p:nvPr/>
        </p:nvSpPr>
        <p:spPr>
          <a:xfrm>
            <a:off x="579776" y="188640"/>
            <a:ext cx="8432992" cy="1569660"/>
          </a:xfrm>
          <a:prstGeom prst="rect">
            <a:avLst/>
          </a:prstGeom>
          <a:noFill/>
        </p:spPr>
        <p:txBody>
          <a:bodyPr wrap="square" rtlCol="0">
            <a:spAutoFit/>
          </a:bodyPr>
          <a:lstStyle/>
          <a:p>
            <a:r>
              <a:rPr lang="en-US" sz="3200" b="1" dirty="0" smtClean="0">
                <a:latin typeface="AngsanaUPC" panose="02020603050405020304" pitchFamily="18" charset="-34"/>
                <a:cs typeface="AngsanaUPC" panose="02020603050405020304" pitchFamily="18" charset="-34"/>
              </a:rPr>
              <a:t>Google map </a:t>
            </a:r>
            <a:r>
              <a:rPr lang="th-TH" sz="3200" b="1" dirty="0" smtClean="0">
                <a:latin typeface="AngsanaUPC" panose="02020603050405020304" pitchFamily="18" charset="-34"/>
                <a:cs typeface="AngsanaUPC" panose="02020603050405020304" pitchFamily="18" charset="-34"/>
              </a:rPr>
              <a:t>แสดงระยะกระจัดจากคณะวิทยาศาสตร์ ไป</a:t>
            </a:r>
            <a:r>
              <a:rPr lang="th-TH" sz="3200" b="1" dirty="0" smtClean="0">
                <a:latin typeface="AngsanaUPC" panose="02020603050405020304" pitchFamily="18" charset="-34"/>
                <a:cs typeface="AngsanaUPC" panose="02020603050405020304" pitchFamily="18" charset="-34"/>
              </a:rPr>
              <a:t>ยังรพ ราชวิถี</a:t>
            </a:r>
          </a:p>
          <a:p>
            <a:r>
              <a:rPr lang="th-TH" sz="3200" b="1" dirty="0" smtClean="0">
                <a:latin typeface="AngsanaUPC" panose="02020603050405020304" pitchFamily="18" charset="-34"/>
                <a:cs typeface="AngsanaUPC" panose="02020603050405020304" pitchFamily="18" charset="-34"/>
              </a:rPr>
              <a:t>ระยะทางประมาณ 1.01 กิโลเมตร</a:t>
            </a:r>
          </a:p>
          <a:p>
            <a:endParaRPr lang="en-US" sz="3200" b="1" dirty="0">
              <a:latin typeface="AngsanaUPC" panose="02020603050405020304" pitchFamily="18" charset="-34"/>
              <a:cs typeface="AngsanaUPC" panose="02020603050405020304" pitchFamily="18" charset="-34"/>
            </a:endParaRPr>
          </a:p>
        </p:txBody>
      </p:sp>
      <p:pic>
        <p:nvPicPr>
          <p:cNvPr id="2" name="Picture 1"/>
          <p:cNvPicPr>
            <a:picLocks noChangeAspect="1"/>
          </p:cNvPicPr>
          <p:nvPr/>
        </p:nvPicPr>
        <p:blipFill rotWithShape="1">
          <a:blip r:embed="rId2"/>
          <a:srcRect l="30313" t="16383" b="6580"/>
          <a:stretch/>
        </p:blipFill>
        <p:spPr>
          <a:xfrm>
            <a:off x="380884" y="1302623"/>
            <a:ext cx="8631884" cy="5364877"/>
          </a:xfrm>
          <a:prstGeom prst="rect">
            <a:avLst/>
          </a:prstGeom>
        </p:spPr>
      </p:pic>
    </p:spTree>
    <p:extLst>
      <p:ext uri="{BB962C8B-B14F-4D97-AF65-F5344CB8AC3E}">
        <p14:creationId xmlns:p14="http://schemas.microsoft.com/office/powerpoint/2010/main" val="294693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3456" y="79909"/>
            <a:ext cx="7772400" cy="1143000"/>
          </a:xfrm>
        </p:spPr>
        <p:txBody>
          <a:bodyPr/>
          <a:lstStyle/>
          <a:p>
            <a:r>
              <a:rPr lang="en-US" b="1" dirty="0">
                <a:solidFill>
                  <a:schemeClr val="tx1"/>
                </a:solidFill>
                <a:latin typeface="Times New Roman" pitchFamily="18" charset="0"/>
              </a:rPr>
              <a:t>Muzzle velocity</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8145B45D-9966-47AA-94FE-94D2D70BF71E}" type="slidenum">
              <a:rPr lang="en-US"/>
              <a:pPr/>
              <a:t>23</a:t>
            </a:fld>
            <a:endParaRPr lang="th-TH"/>
          </a:p>
        </p:txBody>
      </p:sp>
      <p:sp>
        <p:nvSpPr>
          <p:cNvPr id="36867" name="Rectangle 3"/>
          <p:cNvSpPr>
            <a:spLocks noGrp="1" noChangeArrowheads="1"/>
          </p:cNvSpPr>
          <p:nvPr>
            <p:ph sz="quarter" idx="1"/>
          </p:nvPr>
        </p:nvSpPr>
        <p:spPr>
          <a:xfrm>
            <a:off x="146304" y="1385316"/>
            <a:ext cx="4305672" cy="4572000"/>
          </a:xfrm>
        </p:spPr>
        <p:txBody>
          <a:bodyPr>
            <a:normAutofit/>
          </a:bodyPr>
          <a:lstStyle/>
          <a:p>
            <a:pPr algn="thaiDist"/>
            <a:r>
              <a:rPr lang="en-US" sz="2400" dirty="0">
                <a:latin typeface="Times New Roman" pitchFamily="18" charset="0"/>
              </a:rPr>
              <a:t>The muzzle velocity is simply the speed at which a projectile leaves the muzzle of a </a:t>
            </a:r>
            <a:r>
              <a:rPr lang="en-US" sz="2400" dirty="0" smtClean="0">
                <a:latin typeface="Times New Roman" pitchFamily="18" charset="0"/>
              </a:rPr>
              <a:t>weapon</a:t>
            </a:r>
            <a:r>
              <a:rPr lang="en-US" sz="2400" dirty="0">
                <a:latin typeface="Times New Roman" pitchFamily="18" charset="0"/>
              </a:rPr>
              <a:t> </a:t>
            </a:r>
            <a:r>
              <a:rPr lang="en-US" sz="2400" dirty="0" smtClean="0">
                <a:latin typeface="Times New Roman" pitchFamily="18" charset="0"/>
              </a:rPr>
              <a:t>and can be measured by a chronograph.</a:t>
            </a:r>
            <a:endParaRPr lang="en-US" sz="2400" dirty="0" smtClean="0">
              <a:latin typeface="Times New Roman" pitchFamily="18" charset="0"/>
            </a:endParaRPr>
          </a:p>
          <a:p>
            <a:pPr algn="thaiDist">
              <a:buNone/>
            </a:pPr>
            <a:r>
              <a:rPr lang="th-TH" sz="2400" dirty="0" smtClean="0">
                <a:latin typeface="Times New Roman" pitchFamily="18" charset="0"/>
              </a:rPr>
              <a:t> </a:t>
            </a:r>
            <a:endParaRPr lang="en-US" sz="2400" dirty="0" smtClean="0">
              <a:latin typeface="Times New Roman" pitchFamily="18" charset="0"/>
            </a:endParaRPr>
          </a:p>
        </p:txBody>
      </p:sp>
      <p:sp>
        <p:nvSpPr>
          <p:cNvPr id="5" name="TextBox 4"/>
          <p:cNvSpPr txBox="1"/>
          <p:nvPr/>
        </p:nvSpPr>
        <p:spPr>
          <a:xfrm>
            <a:off x="5280861" y="4628528"/>
            <a:ext cx="3848977"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Muzzle velocity measured by a chronograph</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6485" y="3610151"/>
            <a:ext cx="4802558" cy="2243544"/>
          </a:xfrm>
          <a:prstGeom prst="rect">
            <a:avLst/>
          </a:prstGeom>
        </p:spPr>
      </p:pic>
      <p:pic>
        <p:nvPicPr>
          <p:cNvPr id="7" name="Picture 6"/>
          <p:cNvPicPr>
            <a:picLocks noChangeAspect="1"/>
          </p:cNvPicPr>
          <p:nvPr/>
        </p:nvPicPr>
        <p:blipFill>
          <a:blip r:embed="rId3"/>
          <a:stretch>
            <a:fillRect/>
          </a:stretch>
        </p:blipFill>
        <p:spPr>
          <a:xfrm>
            <a:off x="5081713" y="846138"/>
            <a:ext cx="4048125" cy="3457575"/>
          </a:xfrm>
          <a:prstGeom prst="rect">
            <a:avLst/>
          </a:prstGeom>
        </p:spPr>
      </p:pic>
      <p:sp>
        <p:nvSpPr>
          <p:cNvPr id="8" name="Rectangle 7"/>
          <p:cNvSpPr/>
          <p:nvPr/>
        </p:nvSpPr>
        <p:spPr>
          <a:xfrm>
            <a:off x="5292080" y="5896788"/>
            <a:ext cx="4572000" cy="646331"/>
          </a:xfrm>
          <a:prstGeom prst="rect">
            <a:avLst/>
          </a:prstGeom>
        </p:spPr>
        <p:txBody>
          <a:bodyPr>
            <a:spAutoFit/>
          </a:bodyPr>
          <a:lstStyle/>
          <a:p>
            <a:r>
              <a:rPr lang="en-US" sz="1800" dirty="0">
                <a:latin typeface="Times New Roman" panose="02020603050405020304" pitchFamily="18" charset="0"/>
                <a:cs typeface="Times New Roman" panose="02020603050405020304" pitchFamily="18" charset="0"/>
                <a:hlinkClick r:id="rId4"/>
              </a:rPr>
              <a:t>https://www.tactical-life.com/combat-handguns/mastering-bullet-velocities/</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6304" y="136886"/>
            <a:ext cx="7772400" cy="1143000"/>
          </a:xfrm>
        </p:spPr>
        <p:txBody>
          <a:bodyPr/>
          <a:lstStyle/>
          <a:p>
            <a:r>
              <a:rPr lang="en-US" b="1" dirty="0">
                <a:solidFill>
                  <a:schemeClr val="tx1"/>
                </a:solidFill>
                <a:latin typeface="Times New Roman" pitchFamily="18" charset="0"/>
              </a:rPr>
              <a:t>Terminal Ballistics</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F8A22B0A-0C26-4104-B3F5-841F62B9ED56}" type="slidenum">
              <a:rPr lang="en-US"/>
              <a:pPr/>
              <a:t>24</a:t>
            </a:fld>
            <a:endParaRPr lang="th-TH"/>
          </a:p>
        </p:txBody>
      </p:sp>
      <p:sp>
        <p:nvSpPr>
          <p:cNvPr id="12291" name="Rectangle 3"/>
          <p:cNvSpPr>
            <a:spLocks noGrp="1" noChangeArrowheads="1"/>
          </p:cNvSpPr>
          <p:nvPr>
            <p:ph sz="quarter" idx="1"/>
          </p:nvPr>
        </p:nvSpPr>
        <p:spPr>
          <a:xfrm>
            <a:off x="146304" y="1439761"/>
            <a:ext cx="3129552" cy="4572000"/>
          </a:xfrm>
        </p:spPr>
        <p:txBody>
          <a:bodyPr>
            <a:normAutofit fontScale="92500" lnSpcReduction="10000"/>
          </a:bodyPr>
          <a:lstStyle/>
          <a:p>
            <a:r>
              <a:rPr lang="en-US" dirty="0">
                <a:latin typeface="Times New Roman" pitchFamily="18" charset="0"/>
              </a:rPr>
              <a:t>The study of the behavior of projectiles when they strike their</a:t>
            </a:r>
            <a:r>
              <a:rPr lang="th-TH" dirty="0">
                <a:latin typeface="Times New Roman" pitchFamily="18" charset="0"/>
              </a:rPr>
              <a:t> </a:t>
            </a:r>
            <a:r>
              <a:rPr lang="en-US" dirty="0">
                <a:latin typeface="Times New Roman" pitchFamily="18" charset="0"/>
              </a:rPr>
              <a:t>targets</a:t>
            </a:r>
            <a:r>
              <a:rPr lang="en-US" dirty="0" smtClean="0">
                <a:latin typeface="Times New Roman" pitchFamily="18" charset="0"/>
              </a:rPr>
              <a:t>.</a:t>
            </a:r>
          </a:p>
          <a:p>
            <a:endParaRPr lang="th-TH" dirty="0">
              <a:latin typeface="Times New Roman" pitchFamily="18" charset="0"/>
            </a:endParaRPr>
          </a:p>
          <a:p>
            <a:r>
              <a:rPr lang="en-US" dirty="0">
                <a:latin typeface="Times New Roman" pitchFamily="18" charset="0"/>
              </a:rPr>
              <a:t>What happens when bullets hit the intended depend on the </a:t>
            </a:r>
            <a:r>
              <a:rPr lang="en-US" b="1" dirty="0" smtClean="0">
                <a:solidFill>
                  <a:srgbClr val="FF0000"/>
                </a:solidFill>
                <a:latin typeface="Times New Roman" pitchFamily="18" charset="0"/>
              </a:rPr>
              <a:t>kinetic </a:t>
            </a:r>
            <a:r>
              <a:rPr lang="en-US" b="1" dirty="0" smtClean="0">
                <a:solidFill>
                  <a:srgbClr val="FF0000"/>
                </a:solidFill>
                <a:latin typeface="Times New Roman" pitchFamily="18" charset="0"/>
              </a:rPr>
              <a:t>energy </a:t>
            </a:r>
            <a:r>
              <a:rPr lang="en-US" dirty="0">
                <a:latin typeface="Times New Roman" pitchFamily="18" charset="0"/>
              </a:rPr>
              <a:t>of the bullet that remains on impact and also on the target itself.</a:t>
            </a:r>
          </a:p>
        </p:txBody>
      </p:sp>
      <p:pic>
        <p:nvPicPr>
          <p:cNvPr id="2" name="Picture 1"/>
          <p:cNvPicPr>
            <a:picLocks noChangeAspect="1"/>
          </p:cNvPicPr>
          <p:nvPr/>
        </p:nvPicPr>
        <p:blipFill>
          <a:blip r:embed="rId2"/>
          <a:stretch>
            <a:fillRect/>
          </a:stretch>
        </p:blipFill>
        <p:spPr>
          <a:xfrm>
            <a:off x="3275856" y="1988840"/>
            <a:ext cx="5629581" cy="3168352"/>
          </a:xfrm>
          <a:prstGeom prst="rect">
            <a:avLst/>
          </a:prstGeom>
          <a:ln>
            <a:solidFill>
              <a:srgbClr val="FF000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b="1" dirty="0">
                <a:solidFill>
                  <a:schemeClr val="tx1"/>
                </a:solidFill>
                <a:latin typeface="Times New Roman" pitchFamily="18" charset="0"/>
              </a:rPr>
              <a:t>Tissue </a:t>
            </a:r>
            <a:r>
              <a:rPr lang="en-US" b="1" dirty="0" smtClean="0">
                <a:solidFill>
                  <a:schemeClr val="tx1"/>
                </a:solidFill>
                <a:latin typeface="Times New Roman" pitchFamily="18" charset="0"/>
              </a:rPr>
              <a:t>damaged </a:t>
            </a:r>
            <a:r>
              <a:rPr lang="en-US" b="1" dirty="0">
                <a:solidFill>
                  <a:schemeClr val="tx1"/>
                </a:solidFill>
                <a:latin typeface="Times New Roman" pitchFamily="18" charset="0"/>
              </a:rPr>
              <a:t>by bullets</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6CDA02C5-E130-4F0A-914D-579BC35C5466}" type="slidenum">
              <a:rPr lang="en-US"/>
              <a:pPr/>
              <a:t>25</a:t>
            </a:fld>
            <a:endParaRPr lang="th-TH"/>
          </a:p>
        </p:txBody>
      </p:sp>
      <p:sp>
        <p:nvSpPr>
          <p:cNvPr id="83971" name="Rectangle 3"/>
          <p:cNvSpPr>
            <a:spLocks noGrp="1" noChangeArrowheads="1"/>
          </p:cNvSpPr>
          <p:nvPr>
            <p:ph sz="quarter" idx="1"/>
          </p:nvPr>
        </p:nvSpPr>
        <p:spPr/>
        <p:txBody>
          <a:bodyPr/>
          <a:lstStyle/>
          <a:p>
            <a:pPr marL="514350" indent="-514350">
              <a:buAutoNum type="arabicPeriod"/>
            </a:pPr>
            <a:r>
              <a:rPr lang="en-US" dirty="0" smtClean="0">
                <a:latin typeface="Times New Roman" panose="02020603050405020304" pitchFamily="18" charset="0"/>
                <a:cs typeface="Times New Roman" panose="02020603050405020304" pitchFamily="18" charset="0"/>
              </a:rPr>
              <a:t>The passing bullet through human tissue transfer some kinetic energy to the surrounding tissue.</a:t>
            </a:r>
          </a:p>
          <a:p>
            <a:pPr marL="514350" indent="-514350">
              <a:buAutoNum type="arabicPeriod"/>
            </a:pPr>
            <a:r>
              <a:rPr lang="en-US" dirty="0" smtClean="0">
                <a:latin typeface="Times New Roman" panose="02020603050405020304" pitchFamily="18" charset="0"/>
                <a:cs typeface="Times New Roman" panose="02020603050405020304" pitchFamily="18" charset="0"/>
              </a:rPr>
              <a:t>The tissue is radially thrown away leaving a </a:t>
            </a:r>
            <a:r>
              <a:rPr lang="en-US" b="1" dirty="0" smtClean="0">
                <a:solidFill>
                  <a:srgbClr val="FF0000"/>
                </a:solidFill>
                <a:latin typeface="Times New Roman" panose="02020603050405020304" pitchFamily="18" charset="0"/>
                <a:cs typeface="Times New Roman" panose="02020603050405020304" pitchFamily="18" charset="0"/>
              </a:rPr>
              <a:t>temporary cavity </a:t>
            </a:r>
            <a:r>
              <a:rPr lang="en-US" dirty="0" smtClean="0">
                <a:latin typeface="Times New Roman" panose="02020603050405020304" pitchFamily="18" charset="0"/>
                <a:cs typeface="Times New Roman" panose="02020603050405020304" pitchFamily="18" charset="0"/>
              </a:rPr>
              <a:t>much larger than the diameter of the bullet.</a:t>
            </a:r>
          </a:p>
          <a:p>
            <a:pPr marL="514350" indent="-514350">
              <a:buAutoNum type="arabicPeriod"/>
            </a:pPr>
            <a:r>
              <a:rPr lang="en-US" dirty="0" smtClean="0">
                <a:latin typeface="Times New Roman" panose="02020603050405020304" pitchFamily="18" charset="0"/>
                <a:cs typeface="Times New Roman" panose="02020603050405020304" pitchFamily="18" charset="0"/>
              </a:rPr>
              <a:t>The temporary cavity results from the elasticity of the tissue which allows to regain its original structure after the bullet has passed.</a:t>
            </a:r>
          </a:p>
          <a:p>
            <a:pPr marL="514350" indent="-514350">
              <a:buAutoNum type="arabicPeriod"/>
            </a:pPr>
            <a:r>
              <a:rPr lang="en-US" dirty="0" smtClean="0">
                <a:latin typeface="Times New Roman" panose="02020603050405020304" pitchFamily="18" charset="0"/>
                <a:cs typeface="Times New Roman" panose="02020603050405020304" pitchFamily="18" charset="0"/>
              </a:rPr>
              <a:t>There is also a </a:t>
            </a:r>
            <a:r>
              <a:rPr lang="en-US" b="1" dirty="0" smtClean="0">
                <a:solidFill>
                  <a:srgbClr val="FF0000"/>
                </a:solidFill>
                <a:latin typeface="Times New Roman" panose="02020603050405020304" pitchFamily="18" charset="0"/>
                <a:cs typeface="Times New Roman" panose="02020603050405020304" pitchFamily="18" charset="0"/>
              </a:rPr>
              <a:t>permanent cavity </a:t>
            </a:r>
            <a:r>
              <a:rPr lang="en-US" dirty="0" smtClean="0">
                <a:latin typeface="Times New Roman" panose="02020603050405020304" pitchFamily="18" charset="0"/>
                <a:cs typeface="Times New Roman" panose="02020603050405020304" pitchFamily="18" charset="0"/>
              </a:rPr>
              <a:t>which results from the destruction of tissue caused by the bullet itself.</a:t>
            </a:r>
            <a:endParaRPr lang="th-TH"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C45C1967-6802-46C3-B5B5-F2284877580E}" type="slidenum">
              <a:rPr lang="en-US"/>
              <a:pPr/>
              <a:t>26</a:t>
            </a:fld>
            <a:endParaRPr lang="th-TH"/>
          </a:p>
        </p:txBody>
      </p:sp>
      <p:pic>
        <p:nvPicPr>
          <p:cNvPr id="125954" name="Picture 2" descr="wound2"/>
          <p:cNvPicPr>
            <a:picLocks noChangeAspect="1" noChangeArrowheads="1"/>
          </p:cNvPicPr>
          <p:nvPr/>
        </p:nvPicPr>
        <p:blipFill>
          <a:blip r:embed="rId3" cstate="print"/>
          <a:srcRect/>
          <a:stretch>
            <a:fillRect/>
          </a:stretch>
        </p:blipFill>
        <p:spPr bwMode="auto">
          <a:xfrm>
            <a:off x="755576" y="1412776"/>
            <a:ext cx="5131197" cy="2900338"/>
          </a:xfrm>
          <a:prstGeom prst="rect">
            <a:avLst/>
          </a:prstGeom>
          <a:noFill/>
        </p:spPr>
      </p:pic>
      <p:sp>
        <p:nvSpPr>
          <p:cNvPr id="125955" name="Text Box 3"/>
          <p:cNvSpPr txBox="1">
            <a:spLocks noChangeArrowheads="1"/>
          </p:cNvSpPr>
          <p:nvPr/>
        </p:nvSpPr>
        <p:spPr bwMode="auto">
          <a:xfrm>
            <a:off x="1619250" y="4581525"/>
            <a:ext cx="6330950" cy="1311275"/>
          </a:xfrm>
          <a:prstGeom prst="rect">
            <a:avLst/>
          </a:prstGeom>
          <a:noFill/>
          <a:ln w="12700">
            <a:noFill/>
            <a:miter lim="800000"/>
            <a:headEnd type="none" w="sm" len="sm"/>
            <a:tailEnd type="none" w="sm" len="sm"/>
          </a:ln>
          <a:effectLst/>
        </p:spPr>
        <p:txBody>
          <a:bodyPr wrap="none">
            <a:spAutoFit/>
          </a:bodyPr>
          <a:lstStyle/>
          <a:p>
            <a:r>
              <a:rPr lang="en-US" sz="1600" u="sng">
                <a:solidFill>
                  <a:srgbClr val="FFCC00"/>
                </a:solidFill>
              </a:rPr>
              <a:t>.</a:t>
            </a:r>
            <a:r>
              <a:rPr lang="en-US" sz="2000" b="1" u="sng">
                <a:latin typeface="Times New Roman" pitchFamily="18" charset="0"/>
              </a:rPr>
              <a:t>32 Cal. Silvertip Winchester  </a:t>
            </a:r>
          </a:p>
          <a:p>
            <a:r>
              <a:rPr lang="en-US" sz="2000" b="1">
                <a:latin typeface="Times New Roman" pitchFamily="18" charset="0"/>
              </a:rPr>
              <a:t>	-soft lead</a:t>
            </a:r>
            <a:endParaRPr lang="en-US" sz="2000" b="1" u="sng">
              <a:latin typeface="Times New Roman" pitchFamily="18" charset="0"/>
            </a:endParaRPr>
          </a:p>
          <a:p>
            <a:r>
              <a:rPr lang="en-US" sz="2000" b="1">
                <a:latin typeface="Times New Roman" pitchFamily="18" charset="0"/>
              </a:rPr>
              <a:t>	-Non-fragmenting, expanding</a:t>
            </a:r>
          </a:p>
          <a:p>
            <a:r>
              <a:rPr lang="en-US" sz="2000" b="1">
                <a:latin typeface="Times New Roman" pitchFamily="18" charset="0"/>
              </a:rPr>
              <a:t>	-Velocity: 940 fps (similar to present day .22 cal)</a:t>
            </a:r>
          </a:p>
        </p:txBody>
      </p:sp>
      <p:sp>
        <p:nvSpPr>
          <p:cNvPr id="125956" name="Line 4"/>
          <p:cNvSpPr>
            <a:spLocks noChangeShapeType="1"/>
          </p:cNvSpPr>
          <p:nvPr/>
        </p:nvSpPr>
        <p:spPr bwMode="auto">
          <a:xfrm flipH="1">
            <a:off x="2971800" y="2133600"/>
            <a:ext cx="228600" cy="1219200"/>
          </a:xfrm>
          <a:prstGeom prst="line">
            <a:avLst/>
          </a:prstGeom>
          <a:noFill/>
          <a:ln w="19050">
            <a:solidFill>
              <a:srgbClr val="800000"/>
            </a:solidFill>
            <a:round/>
            <a:headEnd type="none" w="sm" len="sm"/>
            <a:tailEnd type="triangle" w="med" len="lg"/>
          </a:ln>
          <a:effectLst/>
        </p:spPr>
        <p:txBody>
          <a:bodyPr/>
          <a:lstStyle/>
          <a:p>
            <a:endParaRPr lang="en-US"/>
          </a:p>
        </p:txBody>
      </p:sp>
      <p:sp>
        <p:nvSpPr>
          <p:cNvPr id="125957" name="Text Box 5"/>
          <p:cNvSpPr txBox="1">
            <a:spLocks noChangeArrowheads="1"/>
          </p:cNvSpPr>
          <p:nvPr/>
        </p:nvSpPr>
        <p:spPr bwMode="auto">
          <a:xfrm>
            <a:off x="3124200" y="1905000"/>
            <a:ext cx="530225" cy="274638"/>
          </a:xfrm>
          <a:prstGeom prst="rect">
            <a:avLst/>
          </a:prstGeom>
          <a:noFill/>
          <a:ln w="12700">
            <a:noFill/>
            <a:miter lim="800000"/>
            <a:headEnd type="none" w="sm" len="sm"/>
            <a:tailEnd type="none" w="sm" len="sm"/>
          </a:ln>
          <a:effectLst/>
        </p:spPr>
        <p:txBody>
          <a:bodyPr wrap="none">
            <a:spAutoFit/>
          </a:bodyPr>
          <a:lstStyle/>
          <a:p>
            <a:r>
              <a:rPr lang="en-US" sz="1200"/>
              <a:t>Neck</a:t>
            </a:r>
          </a:p>
        </p:txBody>
      </p:sp>
      <p:sp>
        <p:nvSpPr>
          <p:cNvPr id="125959" name="Text Box 7"/>
          <p:cNvSpPr txBox="1">
            <a:spLocks noChangeArrowheads="1"/>
          </p:cNvSpPr>
          <p:nvPr/>
        </p:nvSpPr>
        <p:spPr bwMode="auto">
          <a:xfrm>
            <a:off x="1403350" y="404813"/>
            <a:ext cx="6445250" cy="641350"/>
          </a:xfrm>
          <a:prstGeom prst="rect">
            <a:avLst/>
          </a:prstGeom>
          <a:noFill/>
          <a:ln w="12700">
            <a:noFill/>
            <a:miter lim="800000"/>
            <a:headEnd type="none" w="sm" len="sm"/>
            <a:tailEnd type="none" w="sm" len="sm"/>
          </a:ln>
          <a:effectLst/>
        </p:spPr>
        <p:txBody>
          <a:bodyPr wrap="none">
            <a:spAutoFit/>
          </a:bodyPr>
          <a:lstStyle/>
          <a:p>
            <a:r>
              <a:rPr lang="en-US" sz="3600" b="1">
                <a:latin typeface="Times New Roman" pitchFamily="18" charset="0"/>
              </a:rPr>
              <a:t>Wound Profile  from a handgun</a:t>
            </a:r>
          </a:p>
        </p:txBody>
      </p:sp>
      <p:sp>
        <p:nvSpPr>
          <p:cNvPr id="125960" name="Text Box 8"/>
          <p:cNvSpPr txBox="1">
            <a:spLocks noChangeArrowheads="1"/>
          </p:cNvSpPr>
          <p:nvPr/>
        </p:nvSpPr>
        <p:spPr bwMode="auto">
          <a:xfrm>
            <a:off x="5318125" y="5980113"/>
            <a:ext cx="3482975" cy="274637"/>
          </a:xfrm>
          <a:prstGeom prst="rect">
            <a:avLst/>
          </a:prstGeom>
          <a:noFill/>
          <a:ln w="12700">
            <a:noFill/>
            <a:miter lim="800000"/>
            <a:headEnd type="none" w="sm" len="sm"/>
            <a:tailEnd type="none" w="sm" len="sm"/>
          </a:ln>
          <a:effectLst/>
        </p:spPr>
        <p:txBody>
          <a:bodyPr wrap="none">
            <a:spAutoFit/>
          </a:bodyPr>
          <a:lstStyle/>
          <a:p>
            <a:r>
              <a:rPr lang="en-US" sz="1200" b="1">
                <a:latin typeface="Times New Roman" pitchFamily="18" charset="0"/>
              </a:rPr>
              <a:t>Fackler, et al. </a:t>
            </a:r>
            <a:r>
              <a:rPr lang="en-US" sz="1200" b="1" i="1">
                <a:latin typeface="Times New Roman" pitchFamily="18" charset="0"/>
              </a:rPr>
              <a:t>Annals of Emergency Medicine</a:t>
            </a:r>
            <a:r>
              <a:rPr lang="en-US" sz="1200" b="1">
                <a:latin typeface="Times New Roman" pitchFamily="18" charset="0"/>
              </a:rPr>
              <a:t>. 1996</a:t>
            </a:r>
          </a:p>
        </p:txBody>
      </p:sp>
      <p:pic>
        <p:nvPicPr>
          <p:cNvPr id="125961" name="Picture 9" descr="pistol 2"/>
          <p:cNvPicPr>
            <a:picLocks noChangeAspect="1" noChangeArrowheads="1"/>
          </p:cNvPicPr>
          <p:nvPr/>
        </p:nvPicPr>
        <p:blipFill>
          <a:blip r:embed="rId4" cstate="print"/>
          <a:srcRect/>
          <a:stretch>
            <a:fillRect/>
          </a:stretch>
        </p:blipFill>
        <p:spPr bwMode="auto">
          <a:xfrm>
            <a:off x="6227763" y="2492375"/>
            <a:ext cx="2279650" cy="1790700"/>
          </a:xfrm>
          <a:prstGeom prst="rect">
            <a:avLst/>
          </a:prstGeom>
          <a:noFill/>
        </p:spPr>
      </p:pic>
    </p:spTree>
  </p:cSld>
  <p:clrMapOvr>
    <a:masterClrMapping/>
  </p:clrMapOvr>
  <p:transition advTm="8409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0D4DF3-4911-4000-937D-23C7A4DE3494}" type="slidenum">
              <a:rPr lang="en-US"/>
              <a:pPr/>
              <a:t>27</a:t>
            </a:fld>
            <a:endParaRPr lang="th-TH"/>
          </a:p>
        </p:txBody>
      </p:sp>
      <p:pic>
        <p:nvPicPr>
          <p:cNvPr id="128002" name="Picture 2" descr="wound1"/>
          <p:cNvPicPr>
            <a:picLocks noChangeAspect="1" noChangeArrowheads="1"/>
          </p:cNvPicPr>
          <p:nvPr/>
        </p:nvPicPr>
        <p:blipFill>
          <a:blip r:embed="rId3" cstate="print"/>
          <a:srcRect/>
          <a:stretch>
            <a:fillRect/>
          </a:stretch>
        </p:blipFill>
        <p:spPr bwMode="auto">
          <a:xfrm>
            <a:off x="611560" y="1268760"/>
            <a:ext cx="5144134" cy="3168253"/>
          </a:xfrm>
          <a:prstGeom prst="rect">
            <a:avLst/>
          </a:prstGeom>
          <a:noFill/>
        </p:spPr>
      </p:pic>
      <p:sp>
        <p:nvSpPr>
          <p:cNvPr id="128003" name="Text Box 3"/>
          <p:cNvSpPr txBox="1">
            <a:spLocks noChangeArrowheads="1"/>
          </p:cNvSpPr>
          <p:nvPr/>
        </p:nvSpPr>
        <p:spPr bwMode="auto">
          <a:xfrm>
            <a:off x="2411413" y="4508500"/>
            <a:ext cx="4329112" cy="1552575"/>
          </a:xfrm>
          <a:prstGeom prst="rect">
            <a:avLst/>
          </a:prstGeom>
          <a:noFill/>
          <a:ln w="12700">
            <a:noFill/>
            <a:miter lim="800000"/>
            <a:headEnd type="none" w="sm" len="sm"/>
            <a:tailEnd type="none" w="sm" len="sm"/>
          </a:ln>
          <a:effectLst/>
        </p:spPr>
        <p:txBody>
          <a:bodyPr wrap="none">
            <a:spAutoFit/>
          </a:bodyPr>
          <a:lstStyle/>
          <a:p>
            <a:r>
              <a:rPr lang="en-US" sz="2400" b="1" u="sng">
                <a:latin typeface="Times New Roman" pitchFamily="18" charset="0"/>
              </a:rPr>
              <a:t>M-16 .22 Cal Military Rifle</a:t>
            </a:r>
            <a:endParaRPr lang="en-US" sz="2400" b="1">
              <a:latin typeface="Times New Roman" pitchFamily="18" charset="0"/>
            </a:endParaRPr>
          </a:p>
          <a:p>
            <a:r>
              <a:rPr lang="en-US" sz="2400" b="1">
                <a:latin typeface="Times New Roman" pitchFamily="18" charset="0"/>
              </a:rPr>
              <a:t>	-Full Metal Jacket</a:t>
            </a:r>
          </a:p>
          <a:p>
            <a:r>
              <a:rPr lang="en-US" sz="2400" b="1">
                <a:latin typeface="Times New Roman" pitchFamily="18" charset="0"/>
              </a:rPr>
              <a:t>	-Fragmenting rifle bullet</a:t>
            </a:r>
          </a:p>
          <a:p>
            <a:r>
              <a:rPr lang="en-US" sz="2400" b="1">
                <a:latin typeface="Times New Roman" pitchFamily="18" charset="0"/>
              </a:rPr>
              <a:t>	-Velocity = 3035 fps</a:t>
            </a:r>
          </a:p>
        </p:txBody>
      </p:sp>
      <p:sp>
        <p:nvSpPr>
          <p:cNvPr id="128004" name="Text Box 4"/>
          <p:cNvSpPr txBox="1">
            <a:spLocks noChangeArrowheads="1"/>
          </p:cNvSpPr>
          <p:nvPr/>
        </p:nvSpPr>
        <p:spPr bwMode="auto">
          <a:xfrm>
            <a:off x="2051050" y="549275"/>
            <a:ext cx="5416550" cy="641350"/>
          </a:xfrm>
          <a:prstGeom prst="rect">
            <a:avLst/>
          </a:prstGeom>
          <a:noFill/>
          <a:ln w="12700">
            <a:noFill/>
            <a:miter lim="800000"/>
            <a:headEnd type="none" w="sm" len="sm"/>
            <a:tailEnd type="none" w="sm" len="sm"/>
          </a:ln>
          <a:effectLst/>
        </p:spPr>
        <p:txBody>
          <a:bodyPr wrap="none">
            <a:spAutoFit/>
          </a:bodyPr>
          <a:lstStyle/>
          <a:p>
            <a:r>
              <a:rPr lang="en-US" sz="3600" b="1" dirty="0">
                <a:latin typeface="Times New Roman" pitchFamily="18" charset="0"/>
              </a:rPr>
              <a:t>Wound Profile from a rifle</a:t>
            </a:r>
          </a:p>
        </p:txBody>
      </p:sp>
      <p:pic>
        <p:nvPicPr>
          <p:cNvPr id="128005" name="Picture 5" descr="M-16A2_Rifle_IMAGE_FILE"/>
          <p:cNvPicPr>
            <a:picLocks noChangeAspect="1" noChangeArrowheads="1"/>
          </p:cNvPicPr>
          <p:nvPr/>
        </p:nvPicPr>
        <p:blipFill>
          <a:blip r:embed="rId4" cstate="print"/>
          <a:srcRect/>
          <a:stretch>
            <a:fillRect/>
          </a:stretch>
        </p:blipFill>
        <p:spPr bwMode="auto">
          <a:xfrm>
            <a:off x="5940425" y="2133600"/>
            <a:ext cx="2667000" cy="1012825"/>
          </a:xfrm>
          <a:prstGeom prst="rect">
            <a:avLst/>
          </a:prstGeom>
          <a:noFill/>
        </p:spPr>
      </p:pic>
    </p:spTree>
  </p:cSld>
  <p:clrMapOvr>
    <a:masterClrMapping/>
  </p:clrMapOvr>
  <p:transition advTm="6468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DE0B73D-04DE-413F-9C3A-610AF39A138D}" type="slidenum">
              <a:rPr lang="en-US"/>
              <a:pPr/>
              <a:t>28</a:t>
            </a:fld>
            <a:endParaRPr lang="th-TH"/>
          </a:p>
        </p:txBody>
      </p:sp>
      <p:pic>
        <p:nvPicPr>
          <p:cNvPr id="130050" name="Picture 2" descr="12 gauge wound pattern"/>
          <p:cNvPicPr>
            <a:picLocks noChangeAspect="1" noChangeArrowheads="1"/>
          </p:cNvPicPr>
          <p:nvPr/>
        </p:nvPicPr>
        <p:blipFill>
          <a:blip r:embed="rId3" cstate="print"/>
          <a:srcRect/>
          <a:stretch>
            <a:fillRect/>
          </a:stretch>
        </p:blipFill>
        <p:spPr bwMode="auto">
          <a:xfrm>
            <a:off x="2051050" y="1700213"/>
            <a:ext cx="4535488" cy="3268662"/>
          </a:xfrm>
          <a:prstGeom prst="rect">
            <a:avLst/>
          </a:prstGeom>
          <a:noFill/>
        </p:spPr>
      </p:pic>
      <p:sp>
        <p:nvSpPr>
          <p:cNvPr id="130051" name="Text Box 3"/>
          <p:cNvSpPr txBox="1">
            <a:spLocks noChangeArrowheads="1"/>
          </p:cNvSpPr>
          <p:nvPr/>
        </p:nvSpPr>
        <p:spPr bwMode="auto">
          <a:xfrm>
            <a:off x="2484438" y="5278438"/>
            <a:ext cx="4087812" cy="1187450"/>
          </a:xfrm>
          <a:prstGeom prst="rect">
            <a:avLst/>
          </a:prstGeom>
          <a:noFill/>
          <a:ln w="12700">
            <a:noFill/>
            <a:miter lim="800000"/>
            <a:headEnd type="none" w="sm" len="sm"/>
            <a:tailEnd type="none" w="sm" len="sm"/>
          </a:ln>
          <a:effectLst/>
        </p:spPr>
        <p:txBody>
          <a:bodyPr wrap="none">
            <a:spAutoFit/>
          </a:bodyPr>
          <a:lstStyle/>
          <a:p>
            <a:r>
              <a:rPr lang="en-US" sz="2400" b="1" u="sng">
                <a:latin typeface="Times New Roman" pitchFamily="18" charset="0"/>
              </a:rPr>
              <a:t>12 gauge shotgun</a:t>
            </a:r>
            <a:endParaRPr lang="en-US" sz="2400" b="1">
              <a:latin typeface="Times New Roman" pitchFamily="18" charset="0"/>
            </a:endParaRPr>
          </a:p>
          <a:p>
            <a:r>
              <a:rPr lang="en-US" sz="2400" b="1">
                <a:latin typeface="Times New Roman" pitchFamily="18" charset="0"/>
              </a:rPr>
              <a:t>	- 27 pellet #4 buck shot</a:t>
            </a:r>
          </a:p>
          <a:p>
            <a:r>
              <a:rPr lang="en-US" sz="2400" b="1">
                <a:latin typeface="Times New Roman" pitchFamily="18" charset="0"/>
              </a:rPr>
              <a:t>	- Velocity = 1350 fps</a:t>
            </a:r>
            <a:endParaRPr lang="en-US" sz="2400" b="1" u="sng">
              <a:latin typeface="Times New Roman" pitchFamily="18" charset="0"/>
            </a:endParaRPr>
          </a:p>
        </p:txBody>
      </p:sp>
      <p:sp>
        <p:nvSpPr>
          <p:cNvPr id="130052" name="Text Box 4"/>
          <p:cNvSpPr txBox="1">
            <a:spLocks noChangeArrowheads="1"/>
          </p:cNvSpPr>
          <p:nvPr/>
        </p:nvSpPr>
        <p:spPr bwMode="auto">
          <a:xfrm>
            <a:off x="1476375" y="692150"/>
            <a:ext cx="6216650" cy="641350"/>
          </a:xfrm>
          <a:prstGeom prst="rect">
            <a:avLst/>
          </a:prstGeom>
          <a:noFill/>
          <a:ln w="12700">
            <a:noFill/>
            <a:miter lim="800000"/>
            <a:headEnd type="none" w="sm" len="sm"/>
            <a:tailEnd type="none" w="sm" len="sm"/>
          </a:ln>
          <a:effectLst/>
        </p:spPr>
        <p:txBody>
          <a:bodyPr wrap="none">
            <a:spAutoFit/>
          </a:bodyPr>
          <a:lstStyle/>
          <a:p>
            <a:r>
              <a:rPr lang="en-US" sz="1800" b="1">
                <a:solidFill>
                  <a:srgbClr val="FFCC00"/>
                </a:solidFill>
              </a:rPr>
              <a:t> </a:t>
            </a:r>
            <a:r>
              <a:rPr lang="en-US" sz="3600" b="1">
                <a:latin typeface="Times New Roman" pitchFamily="18" charset="0"/>
              </a:rPr>
              <a:t>Wound Profile from a shotgun</a:t>
            </a:r>
          </a:p>
        </p:txBody>
      </p:sp>
    </p:spTree>
  </p:cSld>
  <p:clrMapOvr>
    <a:masterClrMapping/>
  </p:clrMapOvr>
  <p:transition advTm="71392"/>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611560" y="404664"/>
            <a:ext cx="8147248" cy="1143000"/>
          </a:xfrm>
        </p:spPr>
        <p:txBody>
          <a:bodyPr>
            <a:noAutofit/>
          </a:bodyPr>
          <a:lstStyle/>
          <a:p>
            <a:r>
              <a:rPr lang="en-US" b="1" dirty="0">
                <a:solidFill>
                  <a:schemeClr val="tx1"/>
                </a:solidFill>
                <a:latin typeface="Times New Roman" pitchFamily="18" charset="0"/>
              </a:rPr>
              <a:t>Shots from a shotgun inside a body</a:t>
            </a:r>
            <a:endParaRPr lang="th-TH" b="1" dirty="0">
              <a:solidFill>
                <a:schemeClr val="tx1"/>
              </a:solidFill>
              <a:latin typeface="Times New Roman" pitchFamily="18" charset="0"/>
            </a:endParaRPr>
          </a:p>
        </p:txBody>
      </p:sp>
      <p:sp>
        <p:nvSpPr>
          <p:cNvPr id="5" name="Slide Number Placeholder 4"/>
          <p:cNvSpPr>
            <a:spLocks noGrp="1"/>
          </p:cNvSpPr>
          <p:nvPr>
            <p:ph type="sldNum" sz="quarter" idx="12"/>
          </p:nvPr>
        </p:nvSpPr>
        <p:spPr/>
        <p:txBody>
          <a:bodyPr/>
          <a:lstStyle/>
          <a:p>
            <a:fld id="{20AC5311-68E6-4DD8-BD15-B8E1085B79E1}" type="slidenum">
              <a:rPr lang="en-US"/>
              <a:pPr/>
              <a:t>29</a:t>
            </a:fld>
            <a:endParaRPr lang="th-TH"/>
          </a:p>
        </p:txBody>
      </p:sp>
      <p:pic>
        <p:nvPicPr>
          <p:cNvPr id="132101" name="Picture 5" descr="angiogram 3"/>
          <p:cNvPicPr>
            <a:picLocks noChangeAspect="1" noChangeArrowheads="1"/>
          </p:cNvPicPr>
          <p:nvPr/>
        </p:nvPicPr>
        <p:blipFill>
          <a:blip r:embed="rId2" cstate="print"/>
          <a:srcRect l="3336" b="2272"/>
          <a:stretch>
            <a:fillRect/>
          </a:stretch>
        </p:blipFill>
        <p:spPr bwMode="auto">
          <a:xfrm>
            <a:off x="1692275" y="2060575"/>
            <a:ext cx="2297113" cy="3408363"/>
          </a:xfrm>
          <a:prstGeom prst="rect">
            <a:avLst/>
          </a:prstGeom>
          <a:noFill/>
        </p:spPr>
      </p:pic>
      <p:pic>
        <p:nvPicPr>
          <p:cNvPr id="132102" name="Picture 6" descr="angiogram 1"/>
          <p:cNvPicPr>
            <a:picLocks noChangeAspect="1" noChangeArrowheads="1"/>
          </p:cNvPicPr>
          <p:nvPr/>
        </p:nvPicPr>
        <p:blipFill>
          <a:blip r:embed="rId3" cstate="print"/>
          <a:srcRect l="3217" b="4445"/>
          <a:stretch>
            <a:fillRect/>
          </a:stretch>
        </p:blipFill>
        <p:spPr bwMode="auto">
          <a:xfrm>
            <a:off x="4643438" y="2060575"/>
            <a:ext cx="2366962" cy="33829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260648"/>
            <a:ext cx="7956376" cy="1143000"/>
          </a:xfrm>
        </p:spPr>
        <p:txBody>
          <a:bodyPr>
            <a:normAutofit fontScale="90000"/>
          </a:bodyPr>
          <a:lstStyle/>
          <a:p>
            <a:r>
              <a:rPr lang="en-US" sz="4000" b="1" dirty="0">
                <a:solidFill>
                  <a:schemeClr val="tx1"/>
                </a:solidFill>
                <a:latin typeface="Times New Roman" pitchFamily="18" charset="0"/>
                <a:cs typeface="Times New Roman" pitchFamily="18" charset="0"/>
              </a:rPr>
              <a:t>Introduction to firearms</a:t>
            </a:r>
            <a:r>
              <a:rPr lang="th-TH" sz="4000" b="1" dirty="0">
                <a:solidFill>
                  <a:schemeClr val="tx1"/>
                </a:solidFill>
                <a:latin typeface="Times New Roman" pitchFamily="18" charset="0"/>
              </a:rPr>
              <a:t> </a:t>
            </a:r>
            <a:r>
              <a:rPr lang="en-US" sz="4000" b="1" dirty="0">
                <a:solidFill>
                  <a:schemeClr val="tx1"/>
                </a:solidFill>
                <a:latin typeface="Times New Roman" pitchFamily="18" charset="0"/>
                <a:cs typeface="Times New Roman" pitchFamily="18" charset="0"/>
              </a:rPr>
              <a:t>and their ammunition</a:t>
            </a:r>
            <a:endParaRPr lang="th-TH" sz="4000" b="1" dirty="0">
              <a:solidFill>
                <a:schemeClr val="tx1"/>
              </a:solidFill>
              <a:latin typeface="Times New Roman" pitchFamily="18" charset="0"/>
            </a:endParaRPr>
          </a:p>
        </p:txBody>
      </p:sp>
      <p:sp>
        <p:nvSpPr>
          <p:cNvPr id="5" name="Slide Number Placeholder 5"/>
          <p:cNvSpPr>
            <a:spLocks noGrp="1"/>
          </p:cNvSpPr>
          <p:nvPr>
            <p:ph type="sldNum" sz="quarter" idx="12"/>
          </p:nvPr>
        </p:nvSpPr>
        <p:spPr/>
        <p:txBody>
          <a:bodyPr/>
          <a:lstStyle/>
          <a:p>
            <a:fld id="{12436990-4227-40BF-B604-7963DAE3565C}" type="slidenum">
              <a:rPr lang="en-US"/>
              <a:pPr/>
              <a:t>3</a:t>
            </a:fld>
            <a:endParaRPr lang="th-TH"/>
          </a:p>
        </p:txBody>
      </p:sp>
      <p:sp>
        <p:nvSpPr>
          <p:cNvPr id="13315" name="Rectangle 3"/>
          <p:cNvSpPr>
            <a:spLocks noGrp="1" noChangeArrowheads="1"/>
          </p:cNvSpPr>
          <p:nvPr>
            <p:ph sz="quarter" idx="1"/>
          </p:nvPr>
        </p:nvSpPr>
        <p:spPr>
          <a:xfrm>
            <a:off x="250825" y="1600200"/>
            <a:ext cx="8435975" cy="4525963"/>
          </a:xfrm>
        </p:spPr>
        <p:txBody>
          <a:bodyPr>
            <a:normAutofit/>
          </a:bodyPr>
          <a:lstStyle/>
          <a:p>
            <a:r>
              <a:rPr lang="en-US" sz="2800" dirty="0">
                <a:latin typeface="Times New Roman" pitchFamily="18" charset="0"/>
              </a:rPr>
              <a:t>General firearms used to commit the crimes</a:t>
            </a:r>
          </a:p>
          <a:p>
            <a:pPr lvl="1"/>
            <a:r>
              <a:rPr lang="en-US" sz="2800" dirty="0">
                <a:latin typeface="Times New Roman" pitchFamily="18" charset="0"/>
              </a:rPr>
              <a:t>Handguns, rifles, </a:t>
            </a:r>
            <a:r>
              <a:rPr lang="en-US" sz="2800" dirty="0" smtClean="0">
                <a:latin typeface="Times New Roman" pitchFamily="18" charset="0"/>
              </a:rPr>
              <a:t>shotguns</a:t>
            </a:r>
            <a:endParaRPr lang="en-US" sz="2800" dirty="0">
              <a:latin typeface="Times New Roman" pitchFamily="18" charset="0"/>
            </a:endParaRPr>
          </a:p>
          <a:p>
            <a:pPr lvl="1"/>
            <a:endParaRPr lang="en-US" sz="2800" dirty="0">
              <a:latin typeface="Times New Roman" pitchFamily="18" charset="0"/>
            </a:endParaRPr>
          </a:p>
          <a:p>
            <a:r>
              <a:rPr lang="en-US" sz="2800" dirty="0">
                <a:latin typeface="Times New Roman" pitchFamily="18" charset="0"/>
              </a:rPr>
              <a:t>Accompanying ammunition for firearms  commonly contain</a:t>
            </a:r>
          </a:p>
          <a:p>
            <a:pPr lvl="1"/>
            <a:r>
              <a:rPr lang="en-US" sz="2800" dirty="0">
                <a:latin typeface="Times New Roman" pitchFamily="18" charset="0"/>
              </a:rPr>
              <a:t>Cartridge case, a primer, propellant and a projectile (i.e. bullet)  or </a:t>
            </a:r>
            <a:r>
              <a:rPr lang="en-US" sz="2800" dirty="0" smtClean="0">
                <a:latin typeface="Times New Roman" pitchFamily="18" charset="0"/>
              </a:rPr>
              <a:t> projectiles </a:t>
            </a:r>
            <a:r>
              <a:rPr lang="en-US" sz="2800" dirty="0">
                <a:latin typeface="Times New Roman" pitchFamily="18" charset="0"/>
              </a:rPr>
              <a:t>(i.e</a:t>
            </a:r>
            <a:r>
              <a:rPr lang="en-US" sz="2800" dirty="0" smtClean="0">
                <a:latin typeface="Times New Roman" pitchFamily="18" charset="0"/>
              </a:rPr>
              <a:t>. shot</a:t>
            </a:r>
            <a:r>
              <a:rPr lang="en-US" sz="2800" dirty="0">
                <a:latin typeface="Times New Roman" pitchFamily="18" charset="0"/>
              </a:rPr>
              <a:t>)</a:t>
            </a:r>
          </a:p>
          <a:p>
            <a:pPr lvl="1"/>
            <a:endParaRPr lang="th-TH" sz="2800" dirty="0"/>
          </a:p>
        </p:txBody>
      </p:sp>
      <p:pic>
        <p:nvPicPr>
          <p:cNvPr id="13316" name="Picture 4" descr="gunsl2"/>
          <p:cNvPicPr>
            <a:picLocks noChangeAspect="1" noChangeArrowheads="1"/>
          </p:cNvPicPr>
          <p:nvPr/>
        </p:nvPicPr>
        <p:blipFill>
          <a:blip r:embed="rId3" cstate="print"/>
          <a:srcRect/>
          <a:stretch>
            <a:fillRect/>
          </a:stretch>
        </p:blipFill>
        <p:spPr bwMode="auto">
          <a:xfrm>
            <a:off x="6516688" y="4941888"/>
            <a:ext cx="1584325" cy="15843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449DAB0E-53D3-4CBA-BBA4-A7C5C436ECFA}" type="slidenum">
              <a:rPr lang="en-US" smtClean="0"/>
              <a:pPr/>
              <a:t>30</a:t>
            </a:fld>
            <a:endParaRPr lang="th-TH"/>
          </a:p>
        </p:txBody>
      </p:sp>
      <p:pic>
        <p:nvPicPr>
          <p:cNvPr id="3074" name="Picture 2" descr="Expanded bullet compari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94" y="579651"/>
            <a:ext cx="4057650" cy="5181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015" y="4005064"/>
            <a:ext cx="3366836" cy="138499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expansion of hollow point bullet when hit the target.</a:t>
            </a:r>
            <a:endParaRPr lang="en-US" dirty="0">
              <a:latin typeface="Times New Roman" panose="02020603050405020304" pitchFamily="18" charset="0"/>
              <a:cs typeface="Times New Roman" panose="02020603050405020304" pitchFamily="18" charset="0"/>
            </a:endParaRPr>
          </a:p>
        </p:txBody>
      </p:sp>
      <p:pic>
        <p:nvPicPr>
          <p:cNvPr id="3076" name="Picture 4" descr="The 2007 San Fransisco laws forbid the sale or transfer of hollow-point ammunition in the city or coun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54" y="427251"/>
            <a:ext cx="2857500" cy="2743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304" y="5896988"/>
            <a:ext cx="8982744" cy="338554"/>
          </a:xfrm>
          <a:prstGeom prst="rect">
            <a:avLst/>
          </a:prstGeom>
        </p:spPr>
        <p:txBody>
          <a:bodyPr wrap="square">
            <a:spAutoFit/>
          </a:bodyPr>
          <a:lstStyle/>
          <a:p>
            <a:r>
              <a:rPr lang="en-US" sz="1600" dirty="0"/>
              <a:t>http://www.guns.com/2014/03/26/federal-court-upholds-san-frans-tough-ammo-ban-gun-laws/</a:t>
            </a:r>
          </a:p>
        </p:txBody>
      </p:sp>
    </p:spTree>
    <p:extLst>
      <p:ext uri="{BB962C8B-B14F-4D97-AF65-F5344CB8AC3E}">
        <p14:creationId xmlns:p14="http://schemas.microsoft.com/office/powerpoint/2010/main" val="1482426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a:r>
              <a:rPr lang="en-US" b="1" dirty="0">
                <a:solidFill>
                  <a:schemeClr val="tx1"/>
                </a:solidFill>
                <a:latin typeface="Times New Roman" pitchFamily="18" charset="0"/>
              </a:rPr>
              <a:t>Pattern of tissue injury</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597FE5B3-1217-4C59-A5D1-B23B0C53580B}" type="slidenum">
              <a:rPr lang="en-US"/>
              <a:pPr/>
              <a:t>31</a:t>
            </a:fld>
            <a:endParaRPr lang="th-TH"/>
          </a:p>
        </p:txBody>
      </p:sp>
      <p:sp>
        <p:nvSpPr>
          <p:cNvPr id="91139" name="Rectangle 3"/>
          <p:cNvSpPr>
            <a:spLocks noGrp="1" noChangeArrowheads="1"/>
          </p:cNvSpPr>
          <p:nvPr>
            <p:ph sz="quarter" idx="1"/>
          </p:nvPr>
        </p:nvSpPr>
        <p:spPr>
          <a:xfrm>
            <a:off x="116520" y="1449539"/>
            <a:ext cx="8570280" cy="4572000"/>
          </a:xfrm>
        </p:spPr>
        <p:txBody>
          <a:bodyPr>
            <a:normAutofit/>
          </a:bodyPr>
          <a:lstStyle/>
          <a:p>
            <a:r>
              <a:rPr lang="en-US" sz="4000" b="1" dirty="0">
                <a:latin typeface="Times New Roman" pitchFamily="18" charset="0"/>
              </a:rPr>
              <a:t>Classification</a:t>
            </a:r>
            <a:endParaRPr lang="th-TH" sz="4000" b="1" dirty="0">
              <a:latin typeface="Times New Roman" pitchFamily="18" charset="0"/>
            </a:endParaRPr>
          </a:p>
          <a:p>
            <a:pPr lvl="1"/>
            <a:r>
              <a:rPr lang="en-US" sz="3200" dirty="0">
                <a:latin typeface="Times New Roman" pitchFamily="18" charset="0"/>
              </a:rPr>
              <a:t>One of the commonest determinations of the forensic pathologist is the range of fire</a:t>
            </a:r>
            <a:r>
              <a:rPr lang="th-TH" sz="3200" dirty="0">
                <a:latin typeface="Times New Roman" pitchFamily="18" charset="0"/>
              </a:rPr>
              <a:t>. </a:t>
            </a:r>
            <a:r>
              <a:rPr lang="en-US" sz="3200" dirty="0">
                <a:latin typeface="Times New Roman" pitchFamily="18" charset="0"/>
              </a:rPr>
              <a:t>Gunshot wounds are typically classified as</a:t>
            </a:r>
            <a:r>
              <a:rPr lang="th-TH" sz="3200" dirty="0">
                <a:latin typeface="Times New Roman" pitchFamily="18" charset="0"/>
              </a:rPr>
              <a:t>:</a:t>
            </a:r>
          </a:p>
          <a:p>
            <a:pPr lvl="3"/>
            <a:r>
              <a:rPr lang="en-US" sz="3200" dirty="0">
                <a:latin typeface="Times New Roman" pitchFamily="18" charset="0"/>
              </a:rPr>
              <a:t>Contact </a:t>
            </a:r>
            <a:endParaRPr lang="th-TH" sz="3200" dirty="0">
              <a:latin typeface="Times New Roman" pitchFamily="18" charset="0"/>
            </a:endParaRPr>
          </a:p>
          <a:p>
            <a:pPr lvl="3"/>
            <a:r>
              <a:rPr lang="th-TH" sz="3200" dirty="0" err="1">
                <a:latin typeface="Times New Roman" pitchFamily="18" charset="0"/>
              </a:rPr>
              <a:t>Intermediate</a:t>
            </a:r>
            <a:r>
              <a:rPr lang="th-TH" sz="3200" dirty="0">
                <a:latin typeface="Times New Roman" pitchFamily="18" charset="0"/>
              </a:rPr>
              <a:t> </a:t>
            </a:r>
            <a:r>
              <a:rPr lang="th-TH" sz="3200" dirty="0" err="1">
                <a:latin typeface="Times New Roman" pitchFamily="18" charset="0"/>
              </a:rPr>
              <a:t>range</a:t>
            </a:r>
            <a:r>
              <a:rPr lang="th-TH" sz="3200" dirty="0">
                <a:latin typeface="Times New Roman" pitchFamily="18" charset="0"/>
              </a:rPr>
              <a:t> </a:t>
            </a:r>
            <a:endParaRPr lang="en-US" sz="3200" dirty="0">
              <a:latin typeface="Times New Roman" pitchFamily="18" charset="0"/>
            </a:endParaRPr>
          </a:p>
          <a:p>
            <a:pPr lvl="3"/>
            <a:r>
              <a:rPr lang="en-US" sz="3200" dirty="0">
                <a:latin typeface="Times New Roman" pitchFamily="18" charset="0"/>
              </a:rPr>
              <a:t>Distant range </a:t>
            </a:r>
            <a:endParaRPr lang="th-TH" sz="3200" dirty="0">
              <a:latin typeface="Times New Roman" pitchFamily="18" charset="0"/>
            </a:endParaRPr>
          </a:p>
          <a:p>
            <a:endParaRPr lang="th-TH" dirty="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b="1" dirty="0">
                <a:solidFill>
                  <a:schemeClr val="tx1"/>
                </a:solidFill>
                <a:latin typeface="Times New Roman" pitchFamily="18" charset="0"/>
              </a:rPr>
              <a:t>Contact wounds</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ED0CC029-F8B0-4430-9438-0269D4785D48}" type="slidenum">
              <a:rPr lang="en-US"/>
              <a:pPr/>
              <a:t>32</a:t>
            </a:fld>
            <a:endParaRPr lang="th-TH"/>
          </a:p>
        </p:txBody>
      </p:sp>
      <p:sp>
        <p:nvSpPr>
          <p:cNvPr id="95235" name="Rectangle 3"/>
          <p:cNvSpPr>
            <a:spLocks noGrp="1" noChangeArrowheads="1"/>
          </p:cNvSpPr>
          <p:nvPr>
            <p:ph sz="quarter" idx="1"/>
          </p:nvPr>
        </p:nvSpPr>
        <p:spPr/>
        <p:txBody>
          <a:bodyPr>
            <a:normAutofit/>
          </a:bodyPr>
          <a:lstStyle/>
          <a:p>
            <a:r>
              <a:rPr lang="en-US" sz="2800" dirty="0">
                <a:latin typeface="Times New Roman" pitchFamily="18" charset="0"/>
                <a:cs typeface="Times New Roman" pitchFamily="18" charset="0"/>
              </a:rPr>
              <a:t>Contact wounds – associated with contact of the barrel of the gun with the skin of the person</a:t>
            </a:r>
            <a:r>
              <a:rPr lang="en-US" sz="2800" dirty="0" smtClean="0">
                <a:latin typeface="Times New Roman" pitchFamily="18" charset="0"/>
                <a:cs typeface="Times New Roman" pitchFamily="18" charset="0"/>
              </a:rPr>
              <a:t>.</a:t>
            </a:r>
          </a:p>
          <a:p>
            <a:r>
              <a:rPr lang="en-US" sz="2800" dirty="0">
                <a:latin typeface="Times New Roman" panose="02020603050405020304" pitchFamily="18" charset="0"/>
                <a:cs typeface="Times New Roman" panose="02020603050405020304" pitchFamily="18" charset="0"/>
              </a:rPr>
              <a:t>There are two types of contact wounds: </a:t>
            </a:r>
            <a:r>
              <a:rPr lang="en-US" sz="2800" b="1" dirty="0">
                <a:solidFill>
                  <a:srgbClr val="FF0000"/>
                </a:solidFill>
                <a:latin typeface="Times New Roman" panose="02020603050405020304" pitchFamily="18" charset="0"/>
                <a:cs typeface="Times New Roman" panose="02020603050405020304" pitchFamily="18" charset="0"/>
              </a:rPr>
              <a:t>loose contact and tight.</a:t>
            </a:r>
          </a:p>
          <a:p>
            <a:r>
              <a:rPr lang="en-US" sz="2800" dirty="0">
                <a:latin typeface="Times New Roman" panose="02020603050405020304" pitchFamily="18" charset="0"/>
                <a:cs typeface="Times New Roman" panose="02020603050405020304" pitchFamily="18" charset="0"/>
              </a:rPr>
              <a:t>A ragged stellate </a:t>
            </a:r>
            <a:r>
              <a:rPr lang="en-US" sz="2800" dirty="0" smtClean="0">
                <a:latin typeface="Times New Roman" pitchFamily="18" charset="0"/>
                <a:cs typeface="Times New Roman" pitchFamily="18" charset="0"/>
              </a:rPr>
              <a:t>wound (deep cruciform tearing) </a:t>
            </a:r>
            <a:r>
              <a:rPr lang="en-US" sz="2800" dirty="0">
                <a:latin typeface="Times New Roman" pitchFamily="18" charset="0"/>
                <a:cs typeface="Times New Roman" pitchFamily="18" charset="0"/>
              </a:rPr>
              <a:t>can be found on bony part of the body.</a:t>
            </a:r>
            <a:endParaRPr lang="th-TH" sz="2800" dirty="0">
              <a:latin typeface="Times New Roman" pitchFamily="18" charset="0"/>
            </a:endParaRPr>
          </a:p>
          <a:p>
            <a:r>
              <a:rPr lang="en-US" sz="2800" dirty="0">
                <a:latin typeface="Times New Roman" pitchFamily="18" charset="0"/>
                <a:cs typeface="Times New Roman" pitchFamily="18" charset="0"/>
              </a:rPr>
              <a:t>In some cases the impression of the muzzle can be seen imprinted onto the skin.</a:t>
            </a:r>
            <a:endParaRPr lang="th-TH" sz="2800" dirty="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67EB9-9DD0-494D-8EB1-E1201F32D591}" type="slidenum">
              <a:rPr lang="en-US"/>
              <a:pPr/>
              <a:t>33</a:t>
            </a:fld>
            <a:endParaRPr lang="th-TH"/>
          </a:p>
        </p:txBody>
      </p:sp>
      <p:pic>
        <p:nvPicPr>
          <p:cNvPr id="92166" name="Picture 6" descr="FOR018"/>
          <p:cNvPicPr>
            <a:picLocks noChangeAspect="1" noChangeArrowheads="1"/>
          </p:cNvPicPr>
          <p:nvPr/>
        </p:nvPicPr>
        <p:blipFill>
          <a:blip r:embed="rId3" cstate="print"/>
          <a:srcRect/>
          <a:stretch>
            <a:fillRect/>
          </a:stretch>
        </p:blipFill>
        <p:spPr bwMode="auto">
          <a:xfrm>
            <a:off x="611188" y="836613"/>
            <a:ext cx="3414712" cy="5111750"/>
          </a:xfrm>
          <a:prstGeom prst="rect">
            <a:avLst/>
          </a:prstGeom>
          <a:noFill/>
        </p:spPr>
      </p:pic>
      <p:sp>
        <p:nvSpPr>
          <p:cNvPr id="92167" name="Text Box 7"/>
          <p:cNvSpPr txBox="1">
            <a:spLocks noChangeArrowheads="1"/>
          </p:cNvSpPr>
          <p:nvPr/>
        </p:nvSpPr>
        <p:spPr bwMode="auto">
          <a:xfrm>
            <a:off x="4644008" y="1484784"/>
            <a:ext cx="4248150" cy="2677656"/>
          </a:xfrm>
          <a:prstGeom prst="rect">
            <a:avLst/>
          </a:prstGeom>
          <a:noFill/>
          <a:ln w="9525">
            <a:noFill/>
            <a:miter lim="800000"/>
            <a:headEnd/>
            <a:tailEnd/>
          </a:ln>
          <a:effectLst/>
        </p:spPr>
        <p:txBody>
          <a:bodyPr>
            <a:spAutoFit/>
          </a:bodyPr>
          <a:lstStyle/>
          <a:p>
            <a:pPr>
              <a:spcBef>
                <a:spcPct val="50000"/>
              </a:spcBef>
            </a:pPr>
            <a:r>
              <a:rPr lang="en-US" dirty="0" smtClean="0">
                <a:latin typeface="Times New Roman" pitchFamily="18" charset="0"/>
              </a:rPr>
              <a:t>The </a:t>
            </a:r>
            <a:r>
              <a:rPr lang="en-US" dirty="0">
                <a:latin typeface="Times New Roman" pitchFamily="18" charset="0"/>
              </a:rPr>
              <a:t>contact gunshot entrance </a:t>
            </a:r>
            <a:r>
              <a:rPr lang="en-US" dirty="0" smtClean="0">
                <a:latin typeface="Times New Roman" pitchFamily="18" charset="0"/>
              </a:rPr>
              <a:t>wound</a:t>
            </a:r>
            <a:r>
              <a:rPr lang="en-US" dirty="0">
                <a:latin typeface="Times New Roman" pitchFamily="18" charset="0"/>
              </a:rPr>
              <a:t> </a:t>
            </a:r>
            <a:r>
              <a:rPr lang="en-US" dirty="0" smtClean="0">
                <a:latin typeface="Times New Roman" pitchFamily="18" charset="0"/>
              </a:rPr>
              <a:t>is caused by high pressure gases which follow the bullet and burst back out through the bullet entry hole.</a:t>
            </a:r>
            <a:endParaRPr lang="th-TH" dirty="0"/>
          </a:p>
        </p:txBody>
      </p:sp>
      <p:sp>
        <p:nvSpPr>
          <p:cNvPr id="5" name="TextBox 4"/>
          <p:cNvSpPr txBox="1"/>
          <p:nvPr/>
        </p:nvSpPr>
        <p:spPr>
          <a:xfrm>
            <a:off x="4499992" y="5589240"/>
            <a:ext cx="3672408"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http://www.forensicindia.com/forensic_pictures/index.htm</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4AB8C9D-1925-433B-B19D-156FFD78338C}" type="slidenum">
              <a:rPr lang="en-US"/>
              <a:pPr/>
              <a:t>34</a:t>
            </a:fld>
            <a:endParaRPr lang="th-TH"/>
          </a:p>
        </p:txBody>
      </p:sp>
      <p:pic>
        <p:nvPicPr>
          <p:cNvPr id="94213" name="Picture 5" descr="FOR113"/>
          <p:cNvPicPr>
            <a:picLocks noChangeAspect="1" noChangeArrowheads="1"/>
          </p:cNvPicPr>
          <p:nvPr/>
        </p:nvPicPr>
        <p:blipFill>
          <a:blip r:embed="rId2" cstate="print"/>
          <a:srcRect/>
          <a:stretch>
            <a:fillRect/>
          </a:stretch>
        </p:blipFill>
        <p:spPr bwMode="auto">
          <a:xfrm>
            <a:off x="1979613" y="765175"/>
            <a:ext cx="4800600" cy="3152775"/>
          </a:xfrm>
          <a:prstGeom prst="rect">
            <a:avLst/>
          </a:prstGeom>
          <a:noFill/>
        </p:spPr>
      </p:pic>
      <p:sp>
        <p:nvSpPr>
          <p:cNvPr id="94214" name="Text Box 6"/>
          <p:cNvSpPr txBox="1">
            <a:spLocks noChangeArrowheads="1"/>
          </p:cNvSpPr>
          <p:nvPr/>
        </p:nvSpPr>
        <p:spPr bwMode="auto">
          <a:xfrm>
            <a:off x="971550" y="4508500"/>
            <a:ext cx="6192838" cy="519113"/>
          </a:xfrm>
          <a:prstGeom prst="rect">
            <a:avLst/>
          </a:prstGeom>
          <a:noFill/>
          <a:ln w="9525">
            <a:noFill/>
            <a:miter lim="800000"/>
            <a:headEnd/>
            <a:tailEnd/>
          </a:ln>
          <a:effectLst/>
        </p:spPr>
        <p:txBody>
          <a:bodyPr>
            <a:spAutoFit/>
          </a:bodyPr>
          <a:lstStyle/>
          <a:p>
            <a:pPr>
              <a:spcBef>
                <a:spcPct val="50000"/>
              </a:spcBef>
            </a:pPr>
            <a:endParaRPr lang="en-US"/>
          </a:p>
        </p:txBody>
      </p:sp>
      <p:sp>
        <p:nvSpPr>
          <p:cNvPr id="94215" name="Text Box 7"/>
          <p:cNvSpPr txBox="1">
            <a:spLocks noChangeArrowheads="1"/>
          </p:cNvSpPr>
          <p:nvPr/>
        </p:nvSpPr>
        <p:spPr bwMode="auto">
          <a:xfrm>
            <a:off x="684213" y="4365625"/>
            <a:ext cx="7559675" cy="1815882"/>
          </a:xfrm>
          <a:prstGeom prst="rect">
            <a:avLst/>
          </a:prstGeom>
          <a:noFill/>
          <a:ln w="9525">
            <a:noFill/>
            <a:miter lim="800000"/>
            <a:headEnd/>
            <a:tailEnd/>
          </a:ln>
          <a:effectLst/>
        </p:spPr>
        <p:txBody>
          <a:bodyPr>
            <a:spAutoFit/>
          </a:bodyPr>
          <a:lstStyle/>
          <a:p>
            <a:pPr algn="thaiDist">
              <a:spcBef>
                <a:spcPct val="50000"/>
              </a:spcBef>
            </a:pPr>
            <a:r>
              <a:rPr lang="en-US" dirty="0">
                <a:latin typeface="Times New Roman" pitchFamily="18" charset="0"/>
              </a:rPr>
              <a:t>An abrasion ring, formed when the force of the gases entering below the </a:t>
            </a:r>
            <a:r>
              <a:rPr lang="en-US" dirty="0" smtClean="0">
                <a:latin typeface="Times New Roman" pitchFamily="18" charset="0"/>
              </a:rPr>
              <a:t>skin </a:t>
            </a:r>
            <a:r>
              <a:rPr lang="en-US" dirty="0">
                <a:latin typeface="Times New Roman" pitchFamily="18" charset="0"/>
              </a:rPr>
              <a:t>surface back against the muzzle of the gun, is seen here in this contact range gunshot wound to the right temple</a:t>
            </a:r>
            <a:r>
              <a:rPr lang="th-TH" dirty="0">
                <a:latin typeface="Times New Roman" pitchFamily="18" charset="0"/>
              </a:rPr>
              <a:t>.</a:t>
            </a:r>
            <a:r>
              <a:rPr lang="th-TH" dirty="0"/>
              <a:t> </a:t>
            </a:r>
          </a:p>
        </p:txBody>
      </p:sp>
      <p:sp>
        <p:nvSpPr>
          <p:cNvPr id="6" name="TextBox 5"/>
          <p:cNvSpPr txBox="1"/>
          <p:nvPr/>
        </p:nvSpPr>
        <p:spPr>
          <a:xfrm>
            <a:off x="7236296" y="1340768"/>
            <a:ext cx="1415772" cy="2016224"/>
          </a:xfrm>
          <a:prstGeom prst="rect">
            <a:avLst/>
          </a:prstGeom>
          <a:noFill/>
        </p:spPr>
        <p:txBody>
          <a:bodyPr vert="vert270" wrap="square" rtlCol="0">
            <a:spAutoFit/>
          </a:bodyPr>
          <a:lstStyle/>
          <a:p>
            <a:r>
              <a:rPr lang="en-US" sz="2000" dirty="0" smtClean="0">
                <a:latin typeface="Times New Roman" pitchFamily="18" charset="0"/>
                <a:cs typeface="Times New Roman" pitchFamily="18" charset="0"/>
              </a:rPr>
              <a:t>http://www.forensicindia.com/forensic_pictures/index.htm</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1" dirty="0">
                <a:solidFill>
                  <a:schemeClr val="tx1"/>
                </a:solidFill>
                <a:latin typeface="Times New Roman" pitchFamily="18" charset="0"/>
              </a:rPr>
              <a:t>Intermediate range</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3D485281-5FD3-431B-A62E-D6807CD15FC0}" type="slidenum">
              <a:rPr lang="en-US"/>
              <a:pPr/>
              <a:t>35</a:t>
            </a:fld>
            <a:endParaRPr lang="th-TH"/>
          </a:p>
        </p:txBody>
      </p:sp>
      <p:sp>
        <p:nvSpPr>
          <p:cNvPr id="98307" name="Rectangle 3"/>
          <p:cNvSpPr>
            <a:spLocks noGrp="1" noChangeArrowheads="1"/>
          </p:cNvSpPr>
          <p:nvPr>
            <p:ph sz="quarter" idx="1"/>
          </p:nvPr>
        </p:nvSpPr>
        <p:spPr>
          <a:xfrm>
            <a:off x="250825" y="1600200"/>
            <a:ext cx="8893175" cy="4525963"/>
          </a:xfrm>
        </p:spPr>
        <p:txBody>
          <a:bodyPr>
            <a:normAutofit/>
          </a:bodyPr>
          <a:lstStyle/>
          <a:p>
            <a:r>
              <a:rPr lang="en-US" sz="2800" dirty="0">
                <a:latin typeface="Times New Roman" pitchFamily="18" charset="0"/>
              </a:rPr>
              <a:t>Intermediate range : wound at distances up to 1 m are characterized by a stippling of the skin around a circular entrance wound, </a:t>
            </a:r>
            <a:r>
              <a:rPr lang="en-US" sz="2800" dirty="0" smtClean="0">
                <a:latin typeface="Times New Roman" pitchFamily="18" charset="0"/>
              </a:rPr>
              <a:t>caused </a:t>
            </a:r>
            <a:r>
              <a:rPr lang="en-US" sz="2800" dirty="0">
                <a:latin typeface="Times New Roman" pitchFamily="18" charset="0"/>
              </a:rPr>
              <a:t>by the burning primer and propellant residues</a:t>
            </a:r>
            <a:r>
              <a:rPr lang="th-TH" sz="2800" dirty="0">
                <a:latin typeface="Times New Roman" pitchFamily="18" charset="0"/>
              </a:rPr>
              <a:t> </a:t>
            </a:r>
            <a:r>
              <a:rPr lang="en-US" sz="2800" dirty="0" smtClean="0">
                <a:latin typeface="Times New Roman" pitchFamily="18" charset="0"/>
              </a:rPr>
              <a:t>(</a:t>
            </a:r>
            <a:r>
              <a:rPr lang="en-US" sz="2800" b="1" dirty="0" smtClean="0">
                <a:solidFill>
                  <a:srgbClr val="FF0000"/>
                </a:solidFill>
                <a:latin typeface="Times New Roman" pitchFamily="18" charset="0"/>
              </a:rPr>
              <a:t>gun shot residues : GSR</a:t>
            </a:r>
            <a:r>
              <a:rPr lang="en-US" sz="2800" dirty="0" smtClean="0">
                <a:latin typeface="Times New Roman" pitchFamily="18" charset="0"/>
              </a:rPr>
              <a:t>) impacting </a:t>
            </a:r>
            <a:r>
              <a:rPr lang="en-US" sz="2800" dirty="0">
                <a:latin typeface="Times New Roman" pitchFamily="18" charset="0"/>
              </a:rPr>
              <a:t>and sticking to the skin</a:t>
            </a:r>
            <a:r>
              <a:rPr lang="en-US" sz="2800" dirty="0" smtClean="0">
                <a:latin typeface="Times New Roman" pitchFamily="18" charset="0"/>
              </a:rPr>
              <a:t>.</a:t>
            </a:r>
          </a:p>
          <a:p>
            <a:endParaRPr lang="en-US" sz="2800" dirty="0">
              <a:latin typeface="Times New Roman" pitchFamily="18" charset="0"/>
            </a:endParaRPr>
          </a:p>
          <a:p>
            <a:r>
              <a:rPr lang="en-US" sz="2800" dirty="0">
                <a:latin typeface="Times New Roman" pitchFamily="18" charset="0"/>
              </a:rPr>
              <a:t> The pattern is termed “</a:t>
            </a:r>
            <a:r>
              <a:rPr lang="en-US" sz="2800" b="1" dirty="0">
                <a:solidFill>
                  <a:srgbClr val="FF0000"/>
                </a:solidFill>
                <a:latin typeface="Times New Roman" pitchFamily="18" charset="0"/>
              </a:rPr>
              <a:t>powder tattooing</a:t>
            </a:r>
            <a:r>
              <a:rPr lang="en-US" sz="2800" dirty="0" smtClean="0">
                <a:latin typeface="Times New Roman" pitchFamily="18" charset="0"/>
              </a:rPr>
              <a:t>”.</a:t>
            </a:r>
          </a:p>
          <a:p>
            <a:endParaRPr lang="th-TH" sz="2800" dirty="0">
              <a:latin typeface="Times New Roman" pitchFamily="18" charset="0"/>
            </a:endParaRPr>
          </a:p>
          <a:p>
            <a:r>
              <a:rPr lang="en-US" sz="2800" dirty="0">
                <a:latin typeface="Times New Roman" pitchFamily="18" charset="0"/>
                <a:sym typeface="Wingdings" pitchFamily="2" charset="2"/>
              </a:rPr>
              <a:t>Density of tattooing is dependent </a:t>
            </a:r>
            <a:r>
              <a:rPr lang="en-US" sz="2800" dirty="0" smtClean="0">
                <a:latin typeface="Times New Roman" pitchFamily="18" charset="0"/>
                <a:sym typeface="Wingdings" pitchFamily="2" charset="2"/>
              </a:rPr>
              <a:t>on </a:t>
            </a:r>
            <a:r>
              <a:rPr lang="en-US" sz="2800" dirty="0">
                <a:latin typeface="Times New Roman" pitchFamily="18" charset="0"/>
                <a:sym typeface="Wingdings" pitchFamily="2" charset="2"/>
              </a:rPr>
              <a:t>the </a:t>
            </a:r>
            <a:r>
              <a:rPr lang="en-US" sz="2800" dirty="0">
                <a:solidFill>
                  <a:srgbClr val="FF0000"/>
                </a:solidFill>
                <a:latin typeface="Times New Roman" pitchFamily="18" charset="0"/>
                <a:sym typeface="Wingdings" pitchFamily="2" charset="2"/>
              </a:rPr>
              <a:t>distance &amp; </a:t>
            </a:r>
            <a:r>
              <a:rPr lang="en-US" sz="2800" dirty="0" smtClean="0">
                <a:solidFill>
                  <a:srgbClr val="FF0000"/>
                </a:solidFill>
                <a:latin typeface="Times New Roman" pitchFamily="18" charset="0"/>
                <a:sym typeface="Wingdings" pitchFamily="2" charset="2"/>
              </a:rPr>
              <a:t>caliber.</a:t>
            </a:r>
            <a:endParaRPr lang="th-TH" sz="2800" dirty="0">
              <a:solidFill>
                <a:srgbClr val="FF0000"/>
              </a:solidFill>
              <a:latin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45538DF5-76C8-49AB-98FB-7F9377AC8BD2}" type="slidenum">
              <a:rPr lang="en-US"/>
              <a:pPr/>
              <a:t>36</a:t>
            </a:fld>
            <a:endParaRPr lang="th-TH"/>
          </a:p>
        </p:txBody>
      </p:sp>
      <p:pic>
        <p:nvPicPr>
          <p:cNvPr id="99333" name="Picture 5" descr="FOR041"/>
          <p:cNvPicPr>
            <a:picLocks noChangeAspect="1" noChangeArrowheads="1"/>
          </p:cNvPicPr>
          <p:nvPr/>
        </p:nvPicPr>
        <p:blipFill>
          <a:blip r:embed="rId2" cstate="print"/>
          <a:srcRect/>
          <a:stretch>
            <a:fillRect/>
          </a:stretch>
        </p:blipFill>
        <p:spPr bwMode="auto">
          <a:xfrm>
            <a:off x="1187450" y="692150"/>
            <a:ext cx="3762375" cy="5715000"/>
          </a:xfrm>
          <a:prstGeom prst="rect">
            <a:avLst/>
          </a:prstGeom>
          <a:noFill/>
        </p:spPr>
      </p:pic>
      <p:sp>
        <p:nvSpPr>
          <p:cNvPr id="99334" name="Rectangle 6"/>
          <p:cNvSpPr>
            <a:spLocks noChangeArrowheads="1"/>
          </p:cNvSpPr>
          <p:nvPr/>
        </p:nvSpPr>
        <p:spPr bwMode="auto">
          <a:xfrm>
            <a:off x="1331913" y="4221163"/>
            <a:ext cx="3455987" cy="863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9335" name="Text Box 7"/>
          <p:cNvSpPr txBox="1">
            <a:spLocks noChangeArrowheads="1"/>
          </p:cNvSpPr>
          <p:nvPr/>
        </p:nvSpPr>
        <p:spPr bwMode="auto">
          <a:xfrm>
            <a:off x="5364163" y="1916113"/>
            <a:ext cx="3311525" cy="3508375"/>
          </a:xfrm>
          <a:prstGeom prst="rect">
            <a:avLst/>
          </a:prstGeom>
          <a:noFill/>
          <a:ln w="9525">
            <a:noFill/>
            <a:miter lim="800000"/>
            <a:headEnd/>
            <a:tailEnd/>
          </a:ln>
          <a:effectLst/>
        </p:spPr>
        <p:txBody>
          <a:bodyPr>
            <a:spAutoFit/>
          </a:bodyPr>
          <a:lstStyle/>
          <a:p>
            <a:pPr algn="thaiDist">
              <a:spcBef>
                <a:spcPct val="50000"/>
              </a:spcBef>
            </a:pPr>
            <a:r>
              <a:rPr lang="en-US" b="1" dirty="0">
                <a:solidFill>
                  <a:srgbClr val="FF0000"/>
                </a:solidFill>
                <a:latin typeface="Times New Roman" pitchFamily="18" charset="0"/>
              </a:rPr>
              <a:t>Powder tattooing </a:t>
            </a:r>
            <a:r>
              <a:rPr lang="en-US" dirty="0">
                <a:latin typeface="Times New Roman" pitchFamily="18" charset="0"/>
              </a:rPr>
              <a:t>is seen in this intermediate range gunshot wound</a:t>
            </a:r>
            <a:r>
              <a:rPr lang="th-TH" dirty="0">
                <a:latin typeface="Times New Roman" pitchFamily="18" charset="0"/>
              </a:rPr>
              <a:t>. </a:t>
            </a:r>
            <a:r>
              <a:rPr lang="en-US" dirty="0">
                <a:latin typeface="Times New Roman" pitchFamily="18" charset="0"/>
              </a:rPr>
              <a:t>The actual entrance site is somewhat irregular, because the bullet can tumble in flight</a:t>
            </a:r>
            <a:r>
              <a:rPr lang="th-TH" dirty="0">
                <a:latin typeface="Times New Roman" pitchFamily="18" charset="0"/>
              </a:rPr>
              <a:t>.</a:t>
            </a:r>
            <a:r>
              <a:rPr lang="th-TH" dirty="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1F3E76-4E61-4EFA-9D25-B8ED45A0AAE1}" type="slidenum">
              <a:rPr lang="en-US"/>
              <a:pPr/>
              <a:t>37</a:t>
            </a:fld>
            <a:endParaRPr lang="th-TH"/>
          </a:p>
        </p:txBody>
      </p:sp>
      <p:pic>
        <p:nvPicPr>
          <p:cNvPr id="100357" name="Picture 5" descr="FOR039"/>
          <p:cNvPicPr>
            <a:picLocks noChangeAspect="1" noChangeArrowheads="1"/>
          </p:cNvPicPr>
          <p:nvPr/>
        </p:nvPicPr>
        <p:blipFill>
          <a:blip r:embed="rId3" cstate="print"/>
          <a:srcRect/>
          <a:stretch>
            <a:fillRect/>
          </a:stretch>
        </p:blipFill>
        <p:spPr bwMode="auto">
          <a:xfrm>
            <a:off x="1907704" y="476672"/>
            <a:ext cx="5328567" cy="3488943"/>
          </a:xfrm>
          <a:prstGeom prst="rect">
            <a:avLst/>
          </a:prstGeom>
          <a:noFill/>
        </p:spPr>
      </p:pic>
      <p:sp>
        <p:nvSpPr>
          <p:cNvPr id="100358" name="Text Box 6"/>
          <p:cNvSpPr txBox="1">
            <a:spLocks noChangeArrowheads="1"/>
          </p:cNvSpPr>
          <p:nvPr/>
        </p:nvSpPr>
        <p:spPr bwMode="auto">
          <a:xfrm>
            <a:off x="611188" y="4365625"/>
            <a:ext cx="7632700" cy="1938992"/>
          </a:xfrm>
          <a:prstGeom prst="rect">
            <a:avLst/>
          </a:prstGeom>
          <a:noFill/>
          <a:ln w="9525">
            <a:noFill/>
            <a:miter lim="800000"/>
            <a:headEnd/>
            <a:tailEnd/>
          </a:ln>
          <a:effectLst/>
        </p:spPr>
        <p:txBody>
          <a:bodyPr>
            <a:spAutoFit/>
          </a:bodyPr>
          <a:lstStyle/>
          <a:p>
            <a:pPr algn="thaiDist">
              <a:spcBef>
                <a:spcPct val="50000"/>
              </a:spcBef>
            </a:pPr>
            <a:r>
              <a:rPr lang="en-US" sz="2400" dirty="0">
                <a:latin typeface="Times New Roman" pitchFamily="18" charset="0"/>
              </a:rPr>
              <a:t>Displayed here is an entrance at the left and an exit at the right</a:t>
            </a:r>
            <a:r>
              <a:rPr lang="th-TH" sz="2400" dirty="0">
                <a:latin typeface="Times New Roman" pitchFamily="18" charset="0"/>
              </a:rPr>
              <a:t>. </a:t>
            </a:r>
            <a:r>
              <a:rPr lang="en-US" sz="2400" dirty="0">
                <a:latin typeface="Times New Roman" pitchFamily="18" charset="0"/>
              </a:rPr>
              <a:t>This particular bullet struck at an angle to produce the </a:t>
            </a:r>
            <a:r>
              <a:rPr lang="en-US" sz="2400" b="1" dirty="0">
                <a:solidFill>
                  <a:srgbClr val="FF0000"/>
                </a:solidFill>
                <a:latin typeface="Times New Roman" pitchFamily="18" charset="0"/>
              </a:rPr>
              <a:t>ovoid entrance</a:t>
            </a:r>
            <a:r>
              <a:rPr lang="th-TH" sz="2400" dirty="0">
                <a:latin typeface="Times New Roman" pitchFamily="18" charset="0"/>
              </a:rPr>
              <a:t>. </a:t>
            </a:r>
            <a:r>
              <a:rPr lang="en-US" sz="2400" dirty="0">
                <a:latin typeface="Times New Roman" pitchFamily="18" charset="0"/>
              </a:rPr>
              <a:t>Exit wounds vary considerably in size and shape because the bullet can be deformed in its transit through the body</a:t>
            </a:r>
            <a:r>
              <a:rPr lang="th-TH" sz="2400" dirty="0">
                <a:latin typeface="Times New Roman" pitchFamily="18"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914400" y="274638"/>
            <a:ext cx="7772400" cy="922114"/>
          </a:xfrm>
        </p:spPr>
        <p:txBody>
          <a:bodyPr/>
          <a:lstStyle/>
          <a:p>
            <a:r>
              <a:rPr lang="en-US" b="1" dirty="0">
                <a:solidFill>
                  <a:schemeClr val="tx1"/>
                </a:solidFill>
                <a:latin typeface="Times New Roman" pitchFamily="18" charset="0"/>
              </a:rPr>
              <a:t>Distant range</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30D0E164-6EAC-4DFA-8586-1F9A69F18580}" type="slidenum">
              <a:rPr lang="en-US"/>
              <a:pPr/>
              <a:t>38</a:t>
            </a:fld>
            <a:endParaRPr lang="th-TH"/>
          </a:p>
        </p:txBody>
      </p:sp>
      <p:sp>
        <p:nvSpPr>
          <p:cNvPr id="101379" name="Rectangle 3"/>
          <p:cNvSpPr>
            <a:spLocks noGrp="1" noChangeArrowheads="1"/>
          </p:cNvSpPr>
          <p:nvPr>
            <p:ph sz="quarter" idx="1"/>
          </p:nvPr>
        </p:nvSpPr>
        <p:spPr>
          <a:xfrm>
            <a:off x="146304" y="1256628"/>
            <a:ext cx="3107524" cy="4572000"/>
          </a:xfrm>
        </p:spPr>
        <p:txBody>
          <a:bodyPr>
            <a:normAutofit/>
          </a:bodyPr>
          <a:lstStyle/>
          <a:p>
            <a:pPr algn="thaiDist"/>
            <a:r>
              <a:rPr lang="en-US" dirty="0" smtClean="0">
                <a:latin typeface="Times New Roman" pitchFamily="18" charset="0"/>
              </a:rPr>
              <a:t>Bullets </a:t>
            </a:r>
            <a:r>
              <a:rPr lang="en-US" dirty="0">
                <a:latin typeface="Times New Roman" pitchFamily="18" charset="0"/>
              </a:rPr>
              <a:t>fired at long distances, typically from high-velocity weapons, have significant amount of energy to propel them. </a:t>
            </a:r>
            <a:endParaRPr lang="en-US" dirty="0" smtClean="0">
              <a:latin typeface="Times New Roman" pitchFamily="18" charset="0"/>
            </a:endParaRPr>
          </a:p>
          <a:p>
            <a:pPr algn="thaiDist"/>
            <a:r>
              <a:rPr lang="en-US" dirty="0" smtClean="0">
                <a:latin typeface="Times New Roman" pitchFamily="18" charset="0"/>
              </a:rPr>
              <a:t>The </a:t>
            </a:r>
            <a:r>
              <a:rPr lang="en-US" dirty="0">
                <a:latin typeface="Times New Roman" pitchFamily="18" charset="0"/>
              </a:rPr>
              <a:t>bullet on impact is more destructive and severe.</a:t>
            </a:r>
            <a:endParaRPr lang="th-TH" dirty="0">
              <a:latin typeface="Times New Roman" pitchFamily="18" charset="0"/>
            </a:endParaRPr>
          </a:p>
        </p:txBody>
      </p:sp>
      <p:pic>
        <p:nvPicPr>
          <p:cNvPr id="2" name="Picture 1"/>
          <p:cNvPicPr>
            <a:picLocks noChangeAspect="1"/>
          </p:cNvPicPr>
          <p:nvPr/>
        </p:nvPicPr>
        <p:blipFill>
          <a:blip r:embed="rId3"/>
          <a:stretch>
            <a:fillRect/>
          </a:stretch>
        </p:blipFill>
        <p:spPr>
          <a:xfrm>
            <a:off x="3642691" y="1628800"/>
            <a:ext cx="5070138" cy="3454524"/>
          </a:xfrm>
          <a:prstGeom prst="rect">
            <a:avLst/>
          </a:prstGeom>
        </p:spPr>
      </p:pic>
      <p:sp>
        <p:nvSpPr>
          <p:cNvPr id="3" name="Rectangle 2"/>
          <p:cNvSpPr/>
          <p:nvPr/>
        </p:nvSpPr>
        <p:spPr>
          <a:xfrm>
            <a:off x="3121058" y="5828628"/>
            <a:ext cx="6387845" cy="584775"/>
          </a:xfrm>
          <a:prstGeom prst="rect">
            <a:avLst/>
          </a:prstGeom>
        </p:spPr>
        <p:txBody>
          <a:bodyPr wrap="square">
            <a:spAutoFit/>
          </a:bodyPr>
          <a:lstStyle/>
          <a:p>
            <a:r>
              <a:rPr lang="en-US" sz="1600" dirty="0"/>
              <a:t>http://www.crime-scene-investigator.net/how-far-will-shooting-distance-determination-take-your-case.html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309AE7-2BAD-4073-A733-0BA54148F0DC}" type="slidenum">
              <a:rPr lang="en-US"/>
              <a:pPr/>
              <a:t>39</a:t>
            </a:fld>
            <a:endParaRPr lang="th-TH"/>
          </a:p>
        </p:txBody>
      </p:sp>
      <p:pic>
        <p:nvPicPr>
          <p:cNvPr id="102405" name="Picture 5" descr="FOR049"/>
          <p:cNvPicPr>
            <a:picLocks noChangeAspect="1" noChangeArrowheads="1"/>
          </p:cNvPicPr>
          <p:nvPr/>
        </p:nvPicPr>
        <p:blipFill>
          <a:blip r:embed="rId3" cstate="print"/>
          <a:srcRect/>
          <a:stretch>
            <a:fillRect/>
          </a:stretch>
        </p:blipFill>
        <p:spPr bwMode="auto">
          <a:xfrm>
            <a:off x="467544" y="764704"/>
            <a:ext cx="3442469" cy="5229067"/>
          </a:xfrm>
          <a:prstGeom prst="rect">
            <a:avLst/>
          </a:prstGeom>
          <a:noFill/>
        </p:spPr>
      </p:pic>
      <p:sp>
        <p:nvSpPr>
          <p:cNvPr id="102406" name="Text Box 6"/>
          <p:cNvSpPr txBox="1">
            <a:spLocks noChangeArrowheads="1"/>
          </p:cNvSpPr>
          <p:nvPr/>
        </p:nvSpPr>
        <p:spPr bwMode="auto">
          <a:xfrm>
            <a:off x="4211960" y="764704"/>
            <a:ext cx="4643437" cy="4616648"/>
          </a:xfrm>
          <a:prstGeom prst="rect">
            <a:avLst/>
          </a:prstGeom>
          <a:noFill/>
          <a:ln w="9525">
            <a:noFill/>
            <a:miter lim="800000"/>
            <a:headEnd/>
            <a:tailEnd/>
          </a:ln>
          <a:effectLst/>
        </p:spPr>
        <p:txBody>
          <a:bodyPr>
            <a:spAutoFit/>
          </a:bodyPr>
          <a:lstStyle/>
          <a:p>
            <a:pPr>
              <a:spcBef>
                <a:spcPct val="50000"/>
              </a:spcBef>
            </a:pPr>
            <a:r>
              <a:rPr lang="en-US" dirty="0" smtClean="0">
                <a:latin typeface="Times New Roman" pitchFamily="18" charset="0"/>
              </a:rPr>
              <a:t>The upper </a:t>
            </a:r>
            <a:r>
              <a:rPr lang="en-US" dirty="0">
                <a:latin typeface="Times New Roman" pitchFamily="18" charset="0"/>
              </a:rPr>
              <a:t>diagram illustrates the basic differences between the </a:t>
            </a:r>
            <a:r>
              <a:rPr lang="en-US" b="1" dirty="0">
                <a:solidFill>
                  <a:srgbClr val="FF0000"/>
                </a:solidFill>
                <a:latin typeface="Times New Roman" pitchFamily="18" charset="0"/>
              </a:rPr>
              <a:t>skin appearance </a:t>
            </a:r>
            <a:r>
              <a:rPr lang="en-US" dirty="0">
                <a:latin typeface="Times New Roman" pitchFamily="18" charset="0"/>
              </a:rPr>
              <a:t>of a contact, close </a:t>
            </a:r>
            <a:r>
              <a:rPr lang="th-TH" dirty="0">
                <a:latin typeface="Times New Roman" pitchFamily="18" charset="0"/>
              </a:rPr>
              <a:t>(</a:t>
            </a:r>
            <a:r>
              <a:rPr lang="en-US" dirty="0">
                <a:latin typeface="Times New Roman" pitchFamily="18" charset="0"/>
              </a:rPr>
              <a:t>intermediate</a:t>
            </a:r>
            <a:r>
              <a:rPr lang="th-TH" dirty="0">
                <a:latin typeface="Times New Roman" pitchFamily="18" charset="0"/>
              </a:rPr>
              <a:t>)</a:t>
            </a:r>
            <a:r>
              <a:rPr lang="en-US" dirty="0">
                <a:latin typeface="Times New Roman" pitchFamily="18" charset="0"/>
              </a:rPr>
              <a:t>, and distant range gunshot wound</a:t>
            </a:r>
            <a:r>
              <a:rPr lang="th-TH" dirty="0">
                <a:latin typeface="Times New Roman" pitchFamily="18" charset="0"/>
              </a:rPr>
              <a:t>. </a:t>
            </a:r>
            <a:endParaRPr lang="en-US" dirty="0" smtClean="0">
              <a:latin typeface="Times New Roman" pitchFamily="18" charset="0"/>
            </a:endParaRPr>
          </a:p>
          <a:p>
            <a:pPr>
              <a:spcBef>
                <a:spcPct val="50000"/>
              </a:spcBef>
            </a:pPr>
            <a:r>
              <a:rPr lang="en-US" dirty="0" smtClean="0">
                <a:latin typeface="Times New Roman" pitchFamily="18" charset="0"/>
              </a:rPr>
              <a:t>The lower diagram shows the </a:t>
            </a:r>
            <a:r>
              <a:rPr lang="en-US" b="1" dirty="0" smtClean="0">
                <a:latin typeface="Times New Roman" pitchFamily="18" charset="0"/>
              </a:rPr>
              <a:t>beveling</a:t>
            </a:r>
            <a:r>
              <a:rPr lang="en-US" dirty="0" smtClean="0">
                <a:latin typeface="Times New Roman" pitchFamily="18" charset="0"/>
              </a:rPr>
              <a:t> of the skull outward away from the direction of origin of the bullet</a:t>
            </a:r>
            <a:r>
              <a:rPr lang="th-TH" dirty="0" smtClean="0">
                <a:latin typeface="Times New Roman" pitchFamily="18" charset="0"/>
              </a:rPr>
              <a:t>. </a:t>
            </a:r>
            <a:endParaRPr lang="th-TH"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827584" y="189470"/>
            <a:ext cx="7772400" cy="706090"/>
          </a:xfrm>
        </p:spPr>
        <p:txBody>
          <a:bodyPr>
            <a:normAutofit fontScale="90000"/>
          </a:bodyPr>
          <a:lstStyle/>
          <a:p>
            <a:r>
              <a:rPr lang="en-US" b="1" dirty="0">
                <a:solidFill>
                  <a:schemeClr val="tx1"/>
                </a:solidFill>
                <a:latin typeface="Times New Roman" pitchFamily="18" charset="0"/>
              </a:rPr>
              <a:t>Handguns</a:t>
            </a:r>
            <a:endParaRPr lang="th-TH" b="1" dirty="0">
              <a:solidFill>
                <a:schemeClr val="tx1"/>
              </a:solidFill>
              <a:latin typeface="Times New Roman" pitchFamily="18" charset="0"/>
            </a:endParaRPr>
          </a:p>
        </p:txBody>
      </p:sp>
      <p:sp>
        <p:nvSpPr>
          <p:cNvPr id="8" name="Slide Number Placeholder 5"/>
          <p:cNvSpPr>
            <a:spLocks noGrp="1"/>
          </p:cNvSpPr>
          <p:nvPr>
            <p:ph type="sldNum" sz="quarter" idx="12"/>
          </p:nvPr>
        </p:nvSpPr>
        <p:spPr/>
        <p:txBody>
          <a:bodyPr/>
          <a:lstStyle/>
          <a:p>
            <a:fld id="{56988F97-FD5E-485D-901C-BC36CA2CA2DC}" type="slidenum">
              <a:rPr lang="en-US"/>
              <a:pPr/>
              <a:t>4</a:t>
            </a:fld>
            <a:endParaRPr lang="th-TH"/>
          </a:p>
        </p:txBody>
      </p:sp>
      <p:sp>
        <p:nvSpPr>
          <p:cNvPr id="14341" name="Rectangle 5"/>
          <p:cNvSpPr>
            <a:spLocks noGrp="1" noChangeArrowheads="1"/>
          </p:cNvSpPr>
          <p:nvPr>
            <p:ph sz="quarter" idx="1"/>
          </p:nvPr>
        </p:nvSpPr>
        <p:spPr>
          <a:xfrm>
            <a:off x="370384" y="895560"/>
            <a:ext cx="8686800" cy="4572000"/>
          </a:xfrm>
        </p:spPr>
        <p:txBody>
          <a:bodyPr/>
          <a:lstStyle/>
          <a:p>
            <a:r>
              <a:rPr lang="en-US" dirty="0">
                <a:latin typeface="Times New Roman" pitchFamily="18" charset="0"/>
              </a:rPr>
              <a:t>A firearm designed to be held in and discharged from one hand, whether single-shot, self-loading or revolver in design</a:t>
            </a:r>
            <a:endParaRPr lang="th-TH" dirty="0">
              <a:latin typeface="Times New Roman" pitchFamily="18" charset="0"/>
            </a:endParaRPr>
          </a:p>
        </p:txBody>
      </p:sp>
      <p:pic>
        <p:nvPicPr>
          <p:cNvPr id="2" name="Picture 1"/>
          <p:cNvPicPr>
            <a:picLocks noChangeAspect="1"/>
          </p:cNvPicPr>
          <p:nvPr/>
        </p:nvPicPr>
        <p:blipFill>
          <a:blip r:embed="rId3"/>
          <a:stretch>
            <a:fillRect/>
          </a:stretch>
        </p:blipFill>
        <p:spPr>
          <a:xfrm>
            <a:off x="1554583" y="1886217"/>
            <a:ext cx="6318401" cy="4252877"/>
          </a:xfrm>
          <a:prstGeom prst="rect">
            <a:avLst/>
          </a:prstGeom>
        </p:spPr>
      </p:pic>
      <p:sp>
        <p:nvSpPr>
          <p:cNvPr id="10" name="Rectangle 9"/>
          <p:cNvSpPr/>
          <p:nvPr/>
        </p:nvSpPr>
        <p:spPr>
          <a:xfrm>
            <a:off x="2771800" y="6297118"/>
            <a:ext cx="4572000" cy="400110"/>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hlinkClick r:id="rId4"/>
              </a:rPr>
              <a:t>https://en.wikipedia.org/wiki/Handgun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582585-A7A7-4946-AB99-072D9A8F91D5}" type="slidenum">
              <a:rPr lang="en-US" smtClean="0"/>
              <a:pPr/>
              <a:t>40</a:t>
            </a:fld>
            <a:endParaRPr lang="th-TH"/>
          </a:p>
        </p:txBody>
      </p:sp>
      <p:pic>
        <p:nvPicPr>
          <p:cNvPr id="1026" name="Picture 2" descr="http://www.southampton.ac.uk/%7Ejb3/bullet/fig4.gif"/>
          <p:cNvPicPr>
            <a:picLocks noChangeAspect="1" noChangeArrowheads="1"/>
          </p:cNvPicPr>
          <p:nvPr/>
        </p:nvPicPr>
        <p:blipFill>
          <a:blip r:embed="rId3" cstate="print"/>
          <a:srcRect/>
          <a:stretch>
            <a:fillRect/>
          </a:stretch>
        </p:blipFill>
        <p:spPr bwMode="auto">
          <a:xfrm>
            <a:off x="755576" y="764704"/>
            <a:ext cx="3600400" cy="5367670"/>
          </a:xfrm>
          <a:prstGeom prst="rect">
            <a:avLst/>
          </a:prstGeom>
          <a:noFill/>
        </p:spPr>
      </p:pic>
      <p:sp>
        <p:nvSpPr>
          <p:cNvPr id="4" name="TextBox 3"/>
          <p:cNvSpPr txBox="1"/>
          <p:nvPr/>
        </p:nvSpPr>
        <p:spPr>
          <a:xfrm>
            <a:off x="5004048" y="1700808"/>
            <a:ext cx="3672408" cy="3539430"/>
          </a:xfrm>
          <a:prstGeom prst="rect">
            <a:avLst/>
          </a:prstGeom>
          <a:noFill/>
        </p:spPr>
        <p:txBody>
          <a:bodyPr wrap="square" rtlCol="0">
            <a:spAutoFit/>
          </a:bodyPr>
          <a:lstStyle/>
          <a:p>
            <a:r>
              <a:rPr lang="en-US" dirty="0" smtClean="0">
                <a:latin typeface="Times New Roman" pitchFamily="18" charset="0"/>
                <a:cs typeface="Times New Roman" pitchFamily="18" charset="0"/>
              </a:rPr>
              <a:t>As the bullet exits the cranial cavity, the inner table (the inner compact layer of the bones covering the brain) appears "punched-out" with beveling on the outer table.</a:t>
            </a:r>
            <a:endParaRPr lang="en-US" dirty="0">
              <a:latin typeface="Times New Roman" pitchFamily="18" charset="0"/>
              <a:cs typeface="Times New Roman" pitchFamily="18" charset="0"/>
            </a:endParaRPr>
          </a:p>
        </p:txBody>
      </p:sp>
      <p:sp>
        <p:nvSpPr>
          <p:cNvPr id="5" name="TextBox 4"/>
          <p:cNvSpPr txBox="1"/>
          <p:nvPr/>
        </p:nvSpPr>
        <p:spPr>
          <a:xfrm>
            <a:off x="4932040" y="5661248"/>
            <a:ext cx="3888432"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http://www.southampton.ac.uk/~jb3/bullet/gsw.html</a:t>
            </a:r>
            <a:endParaRPr lang="en-US" sz="2000" dirty="0">
              <a:latin typeface="Times New Roman" pitchFamily="18" charset="0"/>
              <a:cs typeface="Times New Roman" pitchFamily="18" charset="0"/>
            </a:endParaRPr>
          </a:p>
        </p:txBody>
      </p:sp>
      <p:sp>
        <p:nvSpPr>
          <p:cNvPr id="3" name="TextBox 2"/>
          <p:cNvSpPr txBox="1"/>
          <p:nvPr/>
        </p:nvSpPr>
        <p:spPr>
          <a:xfrm>
            <a:off x="4788024" y="476672"/>
            <a:ext cx="3888432"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Bevelling </a:t>
            </a:r>
            <a:r>
              <a:rPr lang="en-US" sz="3200" b="1" dirty="0" smtClean="0">
                <a:latin typeface="Times New Roman" panose="02020603050405020304" pitchFamily="18" charset="0"/>
                <a:cs typeface="Times New Roman" panose="02020603050405020304" pitchFamily="18" charset="0"/>
              </a:rPr>
              <a:t>of the skull</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b="1" dirty="0">
                <a:solidFill>
                  <a:schemeClr val="tx1"/>
                </a:solidFill>
                <a:latin typeface="Times New Roman" pitchFamily="18" charset="0"/>
              </a:rPr>
              <a:t>Exit wound</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AA36418D-9481-456D-8865-C4E5A0C5994D}" type="slidenum">
              <a:rPr lang="en-US"/>
              <a:pPr/>
              <a:t>41</a:t>
            </a:fld>
            <a:endParaRPr lang="th-TH"/>
          </a:p>
        </p:txBody>
      </p:sp>
      <p:sp>
        <p:nvSpPr>
          <p:cNvPr id="103427" name="Rectangle 3"/>
          <p:cNvSpPr>
            <a:spLocks noGrp="1" noChangeArrowheads="1"/>
          </p:cNvSpPr>
          <p:nvPr>
            <p:ph sz="quarter" idx="1"/>
          </p:nvPr>
        </p:nvSpPr>
        <p:spPr/>
        <p:txBody>
          <a:bodyPr>
            <a:normAutofit/>
          </a:bodyPr>
          <a:lstStyle/>
          <a:p>
            <a:r>
              <a:rPr lang="en-US" sz="2800" dirty="0">
                <a:latin typeface="Times New Roman" pitchFamily="18" charset="0"/>
              </a:rPr>
              <a:t>Exit wounds are generally larger than entrance wounds, due to the fact that the bullet has expanded or tumbled on its axis</a:t>
            </a:r>
            <a:r>
              <a:rPr lang="th-TH" sz="2800" dirty="0">
                <a:latin typeface="Times New Roman" pitchFamily="18" charset="0"/>
              </a:rPr>
              <a:t>. </a:t>
            </a:r>
            <a:endParaRPr lang="en-US" sz="2800" dirty="0">
              <a:latin typeface="Times New Roman" pitchFamily="18" charset="0"/>
            </a:endParaRPr>
          </a:p>
          <a:p>
            <a:r>
              <a:rPr lang="en-US" sz="2800" dirty="0">
                <a:latin typeface="Times New Roman" pitchFamily="18" charset="0"/>
              </a:rPr>
              <a:t>Exit wounds either do not exhibit gunshot residues or far less residues than associated entrance wounds</a:t>
            </a:r>
            <a:r>
              <a:rPr lang="th-TH" sz="2800" dirty="0">
                <a:latin typeface="Times New Roman" pitchFamily="18"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b="1" dirty="0">
                <a:solidFill>
                  <a:schemeClr val="tx1"/>
                </a:solidFill>
                <a:latin typeface="Times New Roman" pitchFamily="18" charset="0"/>
              </a:rPr>
              <a:t>Firearm identification</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A1F551B6-3C0D-41DB-BFA6-8E574B1EAFCA}" type="slidenum">
              <a:rPr lang="en-US"/>
              <a:pPr/>
              <a:t>42</a:t>
            </a:fld>
            <a:endParaRPr lang="th-TH"/>
          </a:p>
        </p:txBody>
      </p:sp>
      <p:sp>
        <p:nvSpPr>
          <p:cNvPr id="108547" name="Rectangle 3"/>
          <p:cNvSpPr>
            <a:spLocks noGrp="1" noChangeArrowheads="1"/>
          </p:cNvSpPr>
          <p:nvPr>
            <p:ph sz="quarter" idx="1"/>
          </p:nvPr>
        </p:nvSpPr>
        <p:spPr/>
        <p:txBody>
          <a:bodyPr>
            <a:normAutofit/>
          </a:bodyPr>
          <a:lstStyle/>
          <a:p>
            <a:r>
              <a:rPr lang="en-US" sz="3200" dirty="0">
                <a:latin typeface="Times New Roman" pitchFamily="18" charset="0"/>
              </a:rPr>
              <a:t>The basis of firearms identification is that no two firearms produce the exact same marks on a fired bullet or cartridge</a:t>
            </a:r>
            <a:r>
              <a:rPr lang="th-TH" sz="3200" dirty="0">
                <a:latin typeface="Times New Roman" pitchFamily="18" charset="0"/>
              </a:rPr>
              <a:t>. </a:t>
            </a:r>
            <a:endParaRPr lang="en-US" sz="3200" dirty="0" smtClean="0">
              <a:latin typeface="Times New Roman" pitchFamily="18" charset="0"/>
            </a:endParaRPr>
          </a:p>
          <a:p>
            <a:r>
              <a:rPr lang="en-US" sz="3200" dirty="0">
                <a:latin typeface="Times New Roman" pitchFamily="18" charset="0"/>
              </a:rPr>
              <a:t>Comparison of bullets involves </a:t>
            </a:r>
            <a:r>
              <a:rPr lang="th-TH" sz="3200" dirty="0">
                <a:latin typeface="Times New Roman" pitchFamily="18" charset="0"/>
              </a:rPr>
              <a:t>"</a:t>
            </a:r>
            <a:r>
              <a:rPr lang="en-US" sz="3200" dirty="0">
                <a:latin typeface="Times New Roman" pitchFamily="18" charset="0"/>
              </a:rPr>
              <a:t>class</a:t>
            </a:r>
            <a:r>
              <a:rPr lang="th-TH" sz="3200" dirty="0">
                <a:latin typeface="Times New Roman" pitchFamily="18" charset="0"/>
              </a:rPr>
              <a:t>" </a:t>
            </a:r>
            <a:r>
              <a:rPr lang="en-US" sz="3200" dirty="0">
                <a:latin typeface="Times New Roman" pitchFamily="18" charset="0"/>
              </a:rPr>
              <a:t>and </a:t>
            </a:r>
            <a:r>
              <a:rPr lang="th-TH" sz="3200" dirty="0">
                <a:latin typeface="Times New Roman" pitchFamily="18" charset="0"/>
              </a:rPr>
              <a:t>"</a:t>
            </a:r>
            <a:r>
              <a:rPr lang="en-US" sz="3200" dirty="0">
                <a:latin typeface="Times New Roman" pitchFamily="18" charset="0"/>
              </a:rPr>
              <a:t>individual</a:t>
            </a:r>
            <a:r>
              <a:rPr lang="th-TH" sz="3200" dirty="0">
                <a:latin typeface="Times New Roman" pitchFamily="18" charset="0"/>
              </a:rPr>
              <a:t>" </a:t>
            </a:r>
            <a:r>
              <a:rPr lang="en-US" sz="3200" dirty="0">
                <a:latin typeface="Times New Roman" pitchFamily="18" charset="0"/>
              </a:rPr>
              <a:t>characteristics</a:t>
            </a:r>
            <a:r>
              <a:rPr lang="th-TH" sz="3200" dirty="0">
                <a:latin typeface="Times New Roman" pitchFamily="18"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r>
              <a:rPr lang="en-US" sz="4800" b="1" dirty="0">
                <a:solidFill>
                  <a:schemeClr val="tx1"/>
                </a:solidFill>
                <a:latin typeface="Times New Roman" pitchFamily="18" charset="0"/>
              </a:rPr>
              <a:t>Examination of cartridges</a:t>
            </a:r>
            <a:endParaRPr lang="th-TH" sz="4800" b="1" dirty="0">
              <a:solidFill>
                <a:schemeClr val="tx1"/>
              </a:solidFill>
              <a:latin typeface="Times New Roman" pitchFamily="18" charset="0"/>
            </a:endParaRPr>
          </a:p>
        </p:txBody>
      </p:sp>
      <p:sp>
        <p:nvSpPr>
          <p:cNvPr id="6" name="Slide Number Placeholder 5"/>
          <p:cNvSpPr>
            <a:spLocks noGrp="1"/>
          </p:cNvSpPr>
          <p:nvPr>
            <p:ph type="sldNum" sz="quarter" idx="12"/>
          </p:nvPr>
        </p:nvSpPr>
        <p:spPr/>
        <p:txBody>
          <a:bodyPr/>
          <a:lstStyle/>
          <a:p>
            <a:fld id="{EA697C1A-69F1-498F-83C7-48224223EF3A}" type="slidenum">
              <a:rPr lang="en-US"/>
              <a:pPr/>
              <a:t>43</a:t>
            </a:fld>
            <a:endParaRPr lang="th-TH"/>
          </a:p>
        </p:txBody>
      </p:sp>
      <p:sp>
        <p:nvSpPr>
          <p:cNvPr id="113667" name="Rectangle 3"/>
          <p:cNvSpPr>
            <a:spLocks noGrp="1" noChangeArrowheads="1"/>
          </p:cNvSpPr>
          <p:nvPr>
            <p:ph sz="quarter" idx="1"/>
          </p:nvPr>
        </p:nvSpPr>
        <p:spPr>
          <a:xfrm>
            <a:off x="468313" y="1341438"/>
            <a:ext cx="8229600" cy="4525962"/>
          </a:xfrm>
        </p:spPr>
        <p:txBody>
          <a:bodyPr/>
          <a:lstStyle/>
          <a:p>
            <a:r>
              <a:rPr lang="en-US" dirty="0">
                <a:latin typeface="Times New Roman" pitchFamily="18" charset="0"/>
              </a:rPr>
              <a:t>A process similar to the one use in bullet identification is used in identifying cartridge cases</a:t>
            </a:r>
            <a:r>
              <a:rPr lang="th-TH" dirty="0">
                <a:latin typeface="Times New Roman" pitchFamily="18" charset="0"/>
              </a:rPr>
              <a:t>. </a:t>
            </a:r>
            <a:r>
              <a:rPr lang="en-US" dirty="0">
                <a:latin typeface="Times New Roman" pitchFamily="18" charset="0"/>
              </a:rPr>
              <a:t>Cartridge cases are the cases that house the bullet in the firearms before it is discharged</a:t>
            </a:r>
            <a:r>
              <a:rPr lang="th-TH" dirty="0"/>
              <a:t>. </a:t>
            </a:r>
          </a:p>
        </p:txBody>
      </p:sp>
      <p:pic>
        <p:nvPicPr>
          <p:cNvPr id="113669" name="Picture 5" descr="Comparison-Microscope-XZB-5B-"/>
          <p:cNvPicPr>
            <a:picLocks noChangeAspect="1" noChangeArrowheads="1"/>
          </p:cNvPicPr>
          <p:nvPr/>
        </p:nvPicPr>
        <p:blipFill>
          <a:blip r:embed="rId2" cstate="print"/>
          <a:srcRect/>
          <a:stretch>
            <a:fillRect/>
          </a:stretch>
        </p:blipFill>
        <p:spPr bwMode="auto">
          <a:xfrm>
            <a:off x="4274153" y="2509367"/>
            <a:ext cx="4585643" cy="4161969"/>
          </a:xfrm>
          <a:prstGeom prst="rect">
            <a:avLst/>
          </a:prstGeom>
          <a:noFill/>
        </p:spPr>
      </p:pic>
      <p:sp>
        <p:nvSpPr>
          <p:cNvPr id="113670" name="Text Box 6"/>
          <p:cNvSpPr txBox="1">
            <a:spLocks noChangeArrowheads="1"/>
          </p:cNvSpPr>
          <p:nvPr/>
        </p:nvSpPr>
        <p:spPr bwMode="auto">
          <a:xfrm>
            <a:off x="747050" y="6127220"/>
            <a:ext cx="4032250" cy="519112"/>
          </a:xfrm>
          <a:prstGeom prst="rect">
            <a:avLst/>
          </a:prstGeom>
          <a:noFill/>
          <a:ln w="9525">
            <a:noFill/>
            <a:miter lim="800000"/>
            <a:headEnd/>
            <a:tailEnd/>
          </a:ln>
          <a:effectLst/>
        </p:spPr>
        <p:txBody>
          <a:bodyPr>
            <a:spAutoFit/>
          </a:bodyPr>
          <a:lstStyle/>
          <a:p>
            <a:pPr>
              <a:spcBef>
                <a:spcPct val="50000"/>
              </a:spcBef>
            </a:pPr>
            <a:r>
              <a:rPr lang="en-US" dirty="0">
                <a:latin typeface="Times New Roman" pitchFamily="18" charset="0"/>
              </a:rPr>
              <a:t>Comparison microscope</a:t>
            </a:r>
            <a:endParaRPr lang="th-TH" dirty="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0F953F7F-2574-4A29-9242-BBBDD50C9C0B}" type="slidenum">
              <a:rPr lang="en-US"/>
              <a:pPr/>
              <a:t>44</a:t>
            </a:fld>
            <a:endParaRPr lang="th-TH"/>
          </a:p>
        </p:txBody>
      </p:sp>
      <p:sp>
        <p:nvSpPr>
          <p:cNvPr id="114691" name="Rectangle 3"/>
          <p:cNvSpPr>
            <a:spLocks noGrp="1" noChangeArrowheads="1"/>
          </p:cNvSpPr>
          <p:nvPr>
            <p:ph sz="quarter" idx="1"/>
          </p:nvPr>
        </p:nvSpPr>
        <p:spPr>
          <a:xfrm>
            <a:off x="395536" y="1447800"/>
            <a:ext cx="8424936" cy="4572000"/>
          </a:xfrm>
        </p:spPr>
        <p:txBody>
          <a:bodyPr>
            <a:normAutofit/>
          </a:bodyPr>
          <a:lstStyle/>
          <a:p>
            <a:r>
              <a:rPr lang="en-US" sz="3200" dirty="0">
                <a:latin typeface="Times New Roman" pitchFamily="18" charset="0"/>
              </a:rPr>
              <a:t>Some of the marks used to individualize a cartridge are shown below</a:t>
            </a:r>
            <a:r>
              <a:rPr lang="th-TH" sz="3200" dirty="0">
                <a:latin typeface="Times New Roman" pitchFamily="18" charset="0"/>
              </a:rPr>
              <a:t>.</a:t>
            </a:r>
          </a:p>
          <a:p>
            <a:endParaRPr lang="th-TH" sz="3200" dirty="0"/>
          </a:p>
        </p:txBody>
      </p:sp>
      <p:pic>
        <p:nvPicPr>
          <p:cNvPr id="114694" name="Picture 6" descr="Cartridge%20Case"/>
          <p:cNvPicPr>
            <a:picLocks noChangeAspect="1" noChangeArrowheads="1"/>
          </p:cNvPicPr>
          <p:nvPr/>
        </p:nvPicPr>
        <p:blipFill>
          <a:blip r:embed="rId2" cstate="print"/>
          <a:srcRect/>
          <a:stretch>
            <a:fillRect/>
          </a:stretch>
        </p:blipFill>
        <p:spPr bwMode="auto">
          <a:xfrm>
            <a:off x="2700338" y="2924175"/>
            <a:ext cx="3671887" cy="2754313"/>
          </a:xfrm>
          <a:prstGeom prst="rect">
            <a:avLst/>
          </a:prstGeom>
          <a:noFill/>
        </p:spPr>
      </p:pic>
      <p:sp>
        <p:nvSpPr>
          <p:cNvPr id="114695" name="Text Box 7"/>
          <p:cNvSpPr txBox="1">
            <a:spLocks noChangeArrowheads="1"/>
          </p:cNvSpPr>
          <p:nvPr/>
        </p:nvSpPr>
        <p:spPr bwMode="auto">
          <a:xfrm>
            <a:off x="1116013" y="5949950"/>
            <a:ext cx="6840537"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Marks left on Cartridge Case Near Firing Pin</a:t>
            </a:r>
            <a:endParaRPr lang="th-TH">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899592" y="260648"/>
            <a:ext cx="7772400" cy="1143000"/>
          </a:xfrm>
        </p:spPr>
        <p:txBody>
          <a:bodyPr/>
          <a:lstStyle/>
          <a:p>
            <a:r>
              <a:rPr lang="en-US" b="1" dirty="0">
                <a:solidFill>
                  <a:schemeClr val="tx1"/>
                </a:solidFill>
                <a:latin typeface="Times New Roman" pitchFamily="18" charset="0"/>
              </a:rPr>
              <a:t>Advanced forensic </a:t>
            </a:r>
            <a:r>
              <a:rPr lang="en-US" b="1" dirty="0" smtClean="0">
                <a:solidFill>
                  <a:schemeClr val="tx1"/>
                </a:solidFill>
                <a:latin typeface="Times New Roman" pitchFamily="18" charset="0"/>
              </a:rPr>
              <a:t>techniques</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5730C92A-B9D7-43BD-9C2A-C97BA74FC1F9}" type="slidenum">
              <a:rPr lang="en-US"/>
              <a:pPr/>
              <a:t>45</a:t>
            </a:fld>
            <a:endParaRPr lang="th-TH"/>
          </a:p>
        </p:txBody>
      </p:sp>
      <p:sp>
        <p:nvSpPr>
          <p:cNvPr id="115715" name="Rectangle 3"/>
          <p:cNvSpPr>
            <a:spLocks noGrp="1" noChangeArrowheads="1"/>
          </p:cNvSpPr>
          <p:nvPr>
            <p:ph sz="quarter" idx="1"/>
          </p:nvPr>
        </p:nvSpPr>
        <p:spPr>
          <a:xfrm>
            <a:off x="467544" y="1447800"/>
            <a:ext cx="8424936" cy="4572000"/>
          </a:xfrm>
        </p:spPr>
        <p:txBody>
          <a:bodyPr>
            <a:normAutofit lnSpcReduction="10000"/>
          </a:bodyPr>
          <a:lstStyle/>
          <a:p>
            <a:pPr>
              <a:lnSpc>
                <a:spcPct val="90000"/>
              </a:lnSpc>
            </a:pPr>
            <a:r>
              <a:rPr lang="en-US" sz="3200" dirty="0">
                <a:latin typeface="Times New Roman" pitchFamily="18" charset="0"/>
              </a:rPr>
              <a:t>In the absence of identifiable striations, bullet</a:t>
            </a:r>
            <a:r>
              <a:rPr lang="th-TH" sz="3200" dirty="0">
                <a:latin typeface="Times New Roman" pitchFamily="18" charset="0"/>
              </a:rPr>
              <a:t>-</a:t>
            </a:r>
            <a:r>
              <a:rPr lang="en-US" sz="3200" dirty="0">
                <a:latin typeface="Times New Roman" pitchFamily="18" charset="0"/>
              </a:rPr>
              <a:t>firearm linkage cannot be established</a:t>
            </a:r>
            <a:r>
              <a:rPr lang="th-TH" sz="3200" dirty="0">
                <a:latin typeface="Times New Roman" pitchFamily="18" charset="0"/>
              </a:rPr>
              <a:t>. </a:t>
            </a:r>
            <a:r>
              <a:rPr lang="en-US" sz="3200" dirty="0">
                <a:latin typeface="Times New Roman" pitchFamily="18" charset="0"/>
              </a:rPr>
              <a:t>The portion of the bullet carrying faint scratches, if any, may  be examined for presence of transferred metal of barrel  by </a:t>
            </a:r>
            <a:r>
              <a:rPr lang="en-US" sz="3200" dirty="0" smtClean="0">
                <a:latin typeface="Times New Roman" pitchFamily="18" charset="0"/>
              </a:rPr>
              <a:t>Scanning </a:t>
            </a:r>
            <a:r>
              <a:rPr lang="en-US" sz="3200" dirty="0">
                <a:latin typeface="Times New Roman" pitchFamily="18" charset="0"/>
              </a:rPr>
              <a:t>Electron Microscope – Energy Dispersive X-ray (SEM</a:t>
            </a:r>
            <a:r>
              <a:rPr lang="th-TH" sz="3200" dirty="0">
                <a:latin typeface="Times New Roman" pitchFamily="18" charset="0"/>
              </a:rPr>
              <a:t>-</a:t>
            </a:r>
            <a:r>
              <a:rPr lang="en-US" sz="3200" dirty="0">
                <a:latin typeface="Times New Roman" pitchFamily="18" charset="0"/>
              </a:rPr>
              <a:t>EDX)</a:t>
            </a:r>
            <a:r>
              <a:rPr lang="th-TH" sz="3200" dirty="0" smtClean="0">
                <a:latin typeface="Times New Roman" pitchFamily="18" charset="0"/>
              </a:rPr>
              <a:t>.</a:t>
            </a:r>
            <a:endParaRPr lang="en-US" sz="3200" dirty="0" smtClean="0">
              <a:latin typeface="Times New Roman" pitchFamily="18" charset="0"/>
            </a:endParaRPr>
          </a:p>
          <a:p>
            <a:pPr>
              <a:lnSpc>
                <a:spcPct val="90000"/>
              </a:lnSpc>
            </a:pPr>
            <a:endParaRPr lang="th-TH" sz="3200" dirty="0">
              <a:latin typeface="Times New Roman" pitchFamily="18" charset="0"/>
            </a:endParaRPr>
          </a:p>
          <a:p>
            <a:pPr>
              <a:lnSpc>
                <a:spcPct val="90000"/>
              </a:lnSpc>
            </a:pPr>
            <a:r>
              <a:rPr lang="en-US" sz="3200" dirty="0">
                <a:latin typeface="Times New Roman" pitchFamily="18" charset="0"/>
              </a:rPr>
              <a:t>SEM-EDX </a:t>
            </a:r>
            <a:r>
              <a:rPr lang="en-US" sz="3200" dirty="0" smtClean="0">
                <a:latin typeface="Times New Roman" pitchFamily="18" charset="0"/>
              </a:rPr>
              <a:t>gives </a:t>
            </a:r>
            <a:r>
              <a:rPr lang="en-US" sz="3200" dirty="0">
                <a:latin typeface="Times New Roman" pitchFamily="18" charset="0"/>
              </a:rPr>
              <a:t>both morphology and elemental compositions of the gunshot residue.</a:t>
            </a:r>
            <a:r>
              <a:rPr lang="th-TH" sz="3200" dirty="0">
                <a:latin typeface="Times New Roman" pitchFamily="18"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US" sz="4000" b="1" dirty="0" smtClean="0">
                <a:solidFill>
                  <a:schemeClr val="tx1"/>
                </a:solidFill>
                <a:latin typeface="Times New Roman" pitchFamily="18" charset="0"/>
              </a:rPr>
              <a:t>Scanning </a:t>
            </a:r>
            <a:r>
              <a:rPr lang="en-US" sz="4000" b="1" dirty="0">
                <a:solidFill>
                  <a:schemeClr val="tx1"/>
                </a:solidFill>
                <a:latin typeface="Times New Roman" pitchFamily="18" charset="0"/>
              </a:rPr>
              <a:t>electron microscopy (SEM)</a:t>
            </a:r>
            <a:endParaRPr lang="th-TH" sz="4000"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9E873A71-3C94-4F8E-9837-39AB63FA44C8}" type="slidenum">
              <a:rPr lang="en-US"/>
              <a:pPr/>
              <a:t>46</a:t>
            </a:fld>
            <a:endParaRPr lang="th-TH"/>
          </a:p>
        </p:txBody>
      </p:sp>
      <p:sp>
        <p:nvSpPr>
          <p:cNvPr id="117763" name="Rectangle 3"/>
          <p:cNvSpPr>
            <a:spLocks noGrp="1" noChangeArrowheads="1"/>
          </p:cNvSpPr>
          <p:nvPr>
            <p:ph sz="quarter" idx="1"/>
          </p:nvPr>
        </p:nvSpPr>
        <p:spPr>
          <a:xfrm>
            <a:off x="467544" y="1447800"/>
            <a:ext cx="8219256" cy="4572000"/>
          </a:xfrm>
        </p:spPr>
        <p:txBody>
          <a:bodyPr>
            <a:normAutofit/>
          </a:bodyPr>
          <a:lstStyle/>
          <a:p>
            <a:pPr algn="thaiDist"/>
            <a:r>
              <a:rPr lang="en-US" sz="3200" dirty="0" smtClean="0">
                <a:latin typeface="Times New Roman" pitchFamily="18" charset="0"/>
                <a:cs typeface="Times New Roman" panose="02020603050405020304" pitchFamily="18" charset="0"/>
              </a:rPr>
              <a:t>SEM </a:t>
            </a:r>
            <a:r>
              <a:rPr lang="en-US" sz="3200" dirty="0">
                <a:latin typeface="Times New Roman" pitchFamily="18" charset="0"/>
                <a:cs typeface="Times New Roman" panose="02020603050405020304" pitchFamily="18" charset="0"/>
              </a:rPr>
              <a:t>can reveal the actual surface details of the particles examined, for comparison with known examples of gunshot </a:t>
            </a:r>
            <a:r>
              <a:rPr lang="en-US" sz="3200" dirty="0" smtClean="0">
                <a:latin typeface="Times New Roman" pitchFamily="18" charset="0"/>
                <a:cs typeface="Times New Roman" panose="02020603050405020304" pitchFamily="18" charset="0"/>
              </a:rPr>
              <a:t>residue (GSR) primer.</a:t>
            </a:r>
          </a:p>
          <a:p>
            <a:pPr algn="thaiDist"/>
            <a:endParaRPr lang="en-US" sz="3200" dirty="0" smtClean="0">
              <a:latin typeface="Times New Roman" pitchFamily="18" charset="0"/>
            </a:endParaRPr>
          </a:p>
          <a:p>
            <a:pPr algn="thaiDist"/>
            <a:r>
              <a:rPr lang="th-TH" sz="3200" dirty="0" smtClean="0">
                <a:latin typeface="Times New Roman" pitchFamily="18" charset="0"/>
              </a:rPr>
              <a:t> </a:t>
            </a:r>
            <a:r>
              <a:rPr lang="en-US" sz="3200" dirty="0">
                <a:latin typeface="Times New Roman" pitchFamily="18" charset="0"/>
                <a:cs typeface="Times New Roman" panose="02020603050405020304" pitchFamily="18" charset="0"/>
              </a:rPr>
              <a:t>The large particles of partially burned powder and the spheres of residue can be distinguished from contaminant materials</a:t>
            </a:r>
            <a:r>
              <a:rPr lang="th-TH" sz="3200" dirty="0">
                <a:latin typeface="Times New Roman" pitchFamily="18"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Grp="1" noChangeArrowheads="1"/>
          </p:cNvSpPr>
          <p:nvPr>
            <p:ph type="title"/>
          </p:nvPr>
        </p:nvSpPr>
        <p:spPr>
          <a:xfrm>
            <a:off x="471427" y="146194"/>
            <a:ext cx="8229600" cy="1143000"/>
          </a:xfrm>
        </p:spPr>
        <p:txBody>
          <a:bodyPr>
            <a:normAutofit fontScale="90000"/>
          </a:bodyPr>
          <a:lstStyle/>
          <a:p>
            <a:r>
              <a:rPr lang="en-US" sz="4000" b="1" dirty="0">
                <a:solidFill>
                  <a:schemeClr val="tx1"/>
                </a:solidFill>
                <a:latin typeface="Times New Roman" pitchFamily="18" charset="0"/>
              </a:rPr>
              <a:t>Energy dispersive X-ray analysis (EDX)</a:t>
            </a:r>
            <a:endParaRPr lang="th-TH" sz="4000"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174DC21B-91F5-401D-B73E-D6105E064396}" type="slidenum">
              <a:rPr lang="en-US"/>
              <a:pPr/>
              <a:t>47</a:t>
            </a:fld>
            <a:endParaRPr lang="th-TH"/>
          </a:p>
        </p:txBody>
      </p:sp>
      <p:sp>
        <p:nvSpPr>
          <p:cNvPr id="118790" name="Rectangle 6"/>
          <p:cNvSpPr>
            <a:spLocks noGrp="1" noChangeArrowheads="1"/>
          </p:cNvSpPr>
          <p:nvPr>
            <p:ph sz="quarter" idx="1"/>
          </p:nvPr>
        </p:nvSpPr>
        <p:spPr>
          <a:xfrm>
            <a:off x="928627" y="1162049"/>
            <a:ext cx="7772400" cy="4572000"/>
          </a:xfrm>
        </p:spPr>
        <p:txBody>
          <a:bodyPr>
            <a:normAutofit/>
          </a:bodyPr>
          <a:lstStyle/>
          <a:p>
            <a:r>
              <a:rPr lang="en-US" sz="3200" dirty="0">
                <a:latin typeface="Times New Roman" pitchFamily="18" charset="0"/>
              </a:rPr>
              <a:t>An X</a:t>
            </a:r>
            <a:r>
              <a:rPr lang="th-TH" sz="3200" dirty="0">
                <a:latin typeface="Times New Roman" pitchFamily="18" charset="0"/>
              </a:rPr>
              <a:t>-</a:t>
            </a:r>
            <a:r>
              <a:rPr lang="en-US" sz="3200" dirty="0">
                <a:latin typeface="Times New Roman" pitchFamily="18" charset="0"/>
              </a:rPr>
              <a:t>ray analyzer can be beamed directly onto the particles, so that the energy dispersive pattern </a:t>
            </a:r>
            <a:r>
              <a:rPr lang="th-TH" sz="3200" dirty="0">
                <a:latin typeface="Times New Roman" pitchFamily="18" charset="0"/>
              </a:rPr>
              <a:t>(</a:t>
            </a:r>
            <a:r>
              <a:rPr lang="en-US" sz="3200" dirty="0">
                <a:latin typeface="Times New Roman" pitchFamily="18" charset="0"/>
              </a:rPr>
              <a:t>EDX</a:t>
            </a:r>
            <a:r>
              <a:rPr lang="th-TH" sz="3200" dirty="0">
                <a:latin typeface="Times New Roman" pitchFamily="18" charset="0"/>
              </a:rPr>
              <a:t>) </a:t>
            </a:r>
            <a:r>
              <a:rPr lang="en-US" sz="3200" dirty="0">
                <a:latin typeface="Times New Roman" pitchFamily="18" charset="0"/>
              </a:rPr>
              <a:t>can be generated, giving the elemental composition of the particles</a:t>
            </a:r>
            <a:r>
              <a:rPr lang="th-TH" sz="3200" dirty="0">
                <a:latin typeface="Times New Roman" pitchFamily="18" charset="0"/>
              </a:rPr>
              <a:t>.</a:t>
            </a:r>
            <a:r>
              <a:rPr lang="th-TH" sz="3200" dirty="0"/>
              <a:t> </a:t>
            </a:r>
          </a:p>
        </p:txBody>
      </p:sp>
      <p:pic>
        <p:nvPicPr>
          <p:cNvPr id="3074" name="Picture 2" descr="https://www.azom.com/images/Article_Images/ImageForArticle_52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27" y="3298536"/>
            <a:ext cx="3986938" cy="33689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4230" y="6234744"/>
            <a:ext cx="5082373" cy="369332"/>
          </a:xfrm>
          <a:prstGeom prst="rect">
            <a:avLst/>
          </a:prstGeom>
        </p:spPr>
        <p:txBody>
          <a:bodyPr wrap="square">
            <a:spAutoFit/>
          </a:bodyPr>
          <a:lstStyle/>
          <a:p>
            <a:r>
              <a:rPr lang="en-US" sz="1800" dirty="0">
                <a:latin typeface="Times New Roman" panose="02020603050405020304" pitchFamily="18" charset="0"/>
                <a:cs typeface="Times New Roman" panose="02020603050405020304" pitchFamily="18" charset="0"/>
              </a:rPr>
              <a:t>https://</a:t>
            </a:r>
            <a:r>
              <a:rPr lang="en-US" sz="1800" dirty="0" smtClean="0">
                <a:latin typeface="Times New Roman" panose="02020603050405020304" pitchFamily="18" charset="0"/>
                <a:cs typeface="Times New Roman" panose="02020603050405020304" pitchFamily="18" charset="0"/>
              </a:rPr>
              <a:t>www.azom.com/article.aspx?ArticleID=5251</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endParaRPr lang="en-US"/>
          </a:p>
        </p:txBody>
      </p:sp>
      <p:sp>
        <p:nvSpPr>
          <p:cNvPr id="5" name="Slide Number Placeholder 5"/>
          <p:cNvSpPr>
            <a:spLocks noGrp="1"/>
          </p:cNvSpPr>
          <p:nvPr>
            <p:ph type="sldNum" sz="quarter" idx="12"/>
          </p:nvPr>
        </p:nvSpPr>
        <p:spPr/>
        <p:txBody>
          <a:bodyPr/>
          <a:lstStyle/>
          <a:p>
            <a:fld id="{B1D741B6-CF1F-4EE8-8FCF-4485BB746E82}" type="slidenum">
              <a:rPr lang="en-US"/>
              <a:pPr/>
              <a:t>48</a:t>
            </a:fld>
            <a:endParaRPr lang="th-TH"/>
          </a:p>
        </p:txBody>
      </p:sp>
      <p:sp>
        <p:nvSpPr>
          <p:cNvPr id="116739" name="Rectangle 3"/>
          <p:cNvSpPr>
            <a:spLocks noGrp="1" noChangeArrowheads="1"/>
          </p:cNvSpPr>
          <p:nvPr>
            <p:ph sz="quarter" idx="1"/>
          </p:nvPr>
        </p:nvSpPr>
        <p:spPr/>
        <p:txBody>
          <a:bodyPr/>
          <a:lstStyle/>
          <a:p>
            <a:endParaRPr lang="en-US"/>
          </a:p>
        </p:txBody>
      </p:sp>
      <p:pic>
        <p:nvPicPr>
          <p:cNvPr id="116740" name="Picture 4" descr="ch09-1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99592" y="116632"/>
            <a:ext cx="7772400" cy="907379"/>
          </a:xfrm>
        </p:spPr>
        <p:txBody>
          <a:bodyPr/>
          <a:lstStyle/>
          <a:p>
            <a:r>
              <a:rPr lang="en-US" b="1" dirty="0">
                <a:solidFill>
                  <a:schemeClr val="tx1"/>
                </a:solidFill>
                <a:latin typeface="Times New Roman" pitchFamily="18" charset="0"/>
              </a:rPr>
              <a:t>Physics in action  </a:t>
            </a:r>
            <a:endParaRPr lang="th-TH" b="1" dirty="0">
              <a:solidFill>
                <a:schemeClr val="tx1"/>
              </a:solidFill>
              <a:latin typeface="Times New Roman" pitchFamily="18" charset="0"/>
            </a:endParaRPr>
          </a:p>
        </p:txBody>
      </p:sp>
      <p:sp>
        <p:nvSpPr>
          <p:cNvPr id="5" name="Slide Number Placeholder 5"/>
          <p:cNvSpPr>
            <a:spLocks noGrp="1"/>
          </p:cNvSpPr>
          <p:nvPr>
            <p:ph type="sldNum" sz="quarter" idx="12"/>
          </p:nvPr>
        </p:nvSpPr>
        <p:spPr/>
        <p:txBody>
          <a:bodyPr/>
          <a:lstStyle/>
          <a:p>
            <a:fld id="{5422261D-BD2C-41D9-ADFF-4F901ADE87BC}" type="slidenum">
              <a:rPr lang="en-US"/>
              <a:pPr/>
              <a:t>49</a:t>
            </a:fld>
            <a:endParaRPr lang="th-TH"/>
          </a:p>
        </p:txBody>
      </p:sp>
      <p:sp>
        <p:nvSpPr>
          <p:cNvPr id="3075" name="Rectangle 3"/>
          <p:cNvSpPr>
            <a:spLocks noGrp="1" noChangeArrowheads="1"/>
          </p:cNvSpPr>
          <p:nvPr>
            <p:ph sz="quarter" idx="1"/>
          </p:nvPr>
        </p:nvSpPr>
        <p:spPr>
          <a:xfrm>
            <a:off x="274676" y="1040035"/>
            <a:ext cx="9022232" cy="4572000"/>
          </a:xfrm>
        </p:spPr>
        <p:txBody>
          <a:bodyPr/>
          <a:lstStyle/>
          <a:p>
            <a:pPr>
              <a:buFontTx/>
              <a:buNone/>
            </a:pPr>
            <a:r>
              <a:rPr lang="en-US" sz="3400" dirty="0">
                <a:latin typeface="Times New Roman" pitchFamily="18" charset="0"/>
              </a:rPr>
              <a:t>Physics of momentum in ballistics</a:t>
            </a:r>
          </a:p>
          <a:p>
            <a:r>
              <a:rPr lang="en-US" sz="3200" dirty="0">
                <a:solidFill>
                  <a:srgbClr val="FF0000"/>
                </a:solidFill>
                <a:latin typeface="Times New Roman" pitchFamily="18" charset="0"/>
              </a:rPr>
              <a:t>Can a human body be displaced or knocked down by a small arms projectile?</a:t>
            </a:r>
          </a:p>
          <a:p>
            <a:endParaRPr lang="en-US" dirty="0">
              <a:latin typeface="Times New Roman" pitchFamily="18" charset="0"/>
            </a:endParaRPr>
          </a:p>
        </p:txBody>
      </p:sp>
      <p:pic>
        <p:nvPicPr>
          <p:cNvPr id="2" name="Picture 1"/>
          <p:cNvPicPr>
            <a:picLocks noChangeAspect="1"/>
          </p:cNvPicPr>
          <p:nvPr/>
        </p:nvPicPr>
        <p:blipFill>
          <a:blip r:embed="rId2"/>
          <a:stretch>
            <a:fillRect/>
          </a:stretch>
        </p:blipFill>
        <p:spPr>
          <a:xfrm>
            <a:off x="289208" y="3059689"/>
            <a:ext cx="8637892" cy="2600625"/>
          </a:xfrm>
          <a:prstGeom prst="rect">
            <a:avLst/>
          </a:prstGeom>
          <a:ln w="28575">
            <a:solidFill>
              <a:srgbClr val="FF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80EAB7A6-D949-4D02-9DDB-0D1BA62BEFA2}" type="slidenum">
              <a:rPr lang="en-US"/>
              <a:pPr/>
              <a:t>5</a:t>
            </a:fld>
            <a:endParaRPr lang="th-TH"/>
          </a:p>
        </p:txBody>
      </p:sp>
      <p:pic>
        <p:nvPicPr>
          <p:cNvPr id="48130" name="Picture 2" descr="FOR108"/>
          <p:cNvPicPr>
            <a:picLocks noChangeAspect="1" noChangeArrowheads="1"/>
          </p:cNvPicPr>
          <p:nvPr/>
        </p:nvPicPr>
        <p:blipFill>
          <a:blip r:embed="rId3" cstate="print"/>
          <a:srcRect/>
          <a:stretch>
            <a:fillRect/>
          </a:stretch>
        </p:blipFill>
        <p:spPr bwMode="auto">
          <a:xfrm>
            <a:off x="1447800" y="2286000"/>
            <a:ext cx="2952750" cy="1876425"/>
          </a:xfrm>
          <a:prstGeom prst="rect">
            <a:avLst/>
          </a:prstGeom>
          <a:noFill/>
        </p:spPr>
      </p:pic>
      <p:pic>
        <p:nvPicPr>
          <p:cNvPr id="48131" name="Picture 3" descr="FOR110"/>
          <p:cNvPicPr>
            <a:picLocks noChangeAspect="1" noChangeArrowheads="1"/>
          </p:cNvPicPr>
          <p:nvPr/>
        </p:nvPicPr>
        <p:blipFill>
          <a:blip r:embed="rId4" cstate="print"/>
          <a:srcRect/>
          <a:stretch>
            <a:fillRect/>
          </a:stretch>
        </p:blipFill>
        <p:spPr bwMode="auto">
          <a:xfrm>
            <a:off x="5257800" y="2362200"/>
            <a:ext cx="2743200" cy="1893888"/>
          </a:xfrm>
          <a:prstGeom prst="rect">
            <a:avLst/>
          </a:prstGeom>
          <a:noFill/>
        </p:spPr>
      </p:pic>
      <p:sp>
        <p:nvSpPr>
          <p:cNvPr id="48134" name="Text Box 6"/>
          <p:cNvSpPr txBox="1">
            <a:spLocks noChangeArrowheads="1"/>
          </p:cNvSpPr>
          <p:nvPr/>
        </p:nvSpPr>
        <p:spPr bwMode="auto">
          <a:xfrm>
            <a:off x="3635375" y="1917700"/>
            <a:ext cx="1111250" cy="366713"/>
          </a:xfrm>
          <a:prstGeom prst="rect">
            <a:avLst/>
          </a:prstGeom>
          <a:noFill/>
          <a:ln w="12700">
            <a:noFill/>
            <a:miter lim="800000"/>
            <a:headEnd type="none" w="sm" len="sm"/>
            <a:tailEnd type="none" w="sm" len="sm"/>
          </a:ln>
          <a:effectLst/>
        </p:spPr>
        <p:txBody>
          <a:bodyPr wrap="none">
            <a:spAutoFit/>
          </a:bodyPr>
          <a:lstStyle/>
          <a:p>
            <a:r>
              <a:rPr lang="en-US" sz="1800" b="1">
                <a:latin typeface="Times New Roman" pitchFamily="18" charset="0"/>
              </a:rPr>
              <a:t>Chamber</a:t>
            </a:r>
          </a:p>
        </p:txBody>
      </p:sp>
      <p:pic>
        <p:nvPicPr>
          <p:cNvPr id="48135" name="Picture 7" descr="FOR109"/>
          <p:cNvPicPr>
            <a:picLocks noChangeAspect="1" noChangeArrowheads="1"/>
          </p:cNvPicPr>
          <p:nvPr/>
        </p:nvPicPr>
        <p:blipFill>
          <a:blip r:embed="rId5" cstate="print"/>
          <a:srcRect/>
          <a:stretch>
            <a:fillRect/>
          </a:stretch>
        </p:blipFill>
        <p:spPr bwMode="auto">
          <a:xfrm>
            <a:off x="4191000" y="4343400"/>
            <a:ext cx="1200150" cy="1828800"/>
          </a:xfrm>
          <a:prstGeom prst="rect">
            <a:avLst/>
          </a:prstGeom>
          <a:noFill/>
        </p:spPr>
      </p:pic>
      <p:sp>
        <p:nvSpPr>
          <p:cNvPr id="48136" name="Text Box 8"/>
          <p:cNvSpPr txBox="1">
            <a:spLocks noChangeArrowheads="1"/>
          </p:cNvSpPr>
          <p:nvPr/>
        </p:nvSpPr>
        <p:spPr bwMode="auto">
          <a:xfrm>
            <a:off x="4419600" y="3330575"/>
            <a:ext cx="889000" cy="396875"/>
          </a:xfrm>
          <a:prstGeom prst="rect">
            <a:avLst/>
          </a:prstGeom>
          <a:noFill/>
          <a:ln w="12700">
            <a:noFill/>
            <a:miter lim="800000"/>
            <a:headEnd type="none" w="sm" len="sm"/>
            <a:tailEnd type="none" w="sm" len="sm"/>
          </a:ln>
          <a:effectLst/>
        </p:spPr>
        <p:txBody>
          <a:bodyPr wrap="none">
            <a:spAutoFit/>
          </a:bodyPr>
          <a:lstStyle/>
          <a:p>
            <a:r>
              <a:rPr lang="en-US" sz="2000" b="1">
                <a:latin typeface="Times New Roman" pitchFamily="18" charset="0"/>
              </a:rPr>
              <a:t>Barrel</a:t>
            </a:r>
          </a:p>
        </p:txBody>
      </p:sp>
      <p:sp>
        <p:nvSpPr>
          <p:cNvPr id="48137" name="Text Box 9"/>
          <p:cNvSpPr txBox="1">
            <a:spLocks noChangeArrowheads="1"/>
          </p:cNvSpPr>
          <p:nvPr/>
        </p:nvSpPr>
        <p:spPr bwMode="auto">
          <a:xfrm>
            <a:off x="6080125" y="5043488"/>
            <a:ext cx="930275" cy="396875"/>
          </a:xfrm>
          <a:prstGeom prst="rect">
            <a:avLst/>
          </a:prstGeom>
          <a:noFill/>
          <a:ln w="12700">
            <a:noFill/>
            <a:miter lim="800000"/>
            <a:headEnd type="none" w="sm" len="sm"/>
            <a:tailEnd type="none" w="sm" len="sm"/>
          </a:ln>
          <a:effectLst/>
        </p:spPr>
        <p:txBody>
          <a:bodyPr wrap="none">
            <a:spAutoFit/>
          </a:bodyPr>
          <a:lstStyle/>
          <a:p>
            <a:r>
              <a:rPr lang="en-US" sz="2000" b="1">
                <a:latin typeface="Times New Roman" pitchFamily="18" charset="0"/>
              </a:rPr>
              <a:t>Rifling</a:t>
            </a:r>
          </a:p>
        </p:txBody>
      </p:sp>
      <p:sp>
        <p:nvSpPr>
          <p:cNvPr id="48138" name="Text Box 10"/>
          <p:cNvSpPr txBox="1">
            <a:spLocks noChangeArrowheads="1"/>
          </p:cNvSpPr>
          <p:nvPr/>
        </p:nvSpPr>
        <p:spPr bwMode="auto">
          <a:xfrm>
            <a:off x="3352800" y="4421188"/>
            <a:ext cx="654050" cy="366712"/>
          </a:xfrm>
          <a:prstGeom prst="rect">
            <a:avLst/>
          </a:prstGeom>
          <a:noFill/>
          <a:ln w="12700">
            <a:noFill/>
            <a:miter lim="800000"/>
            <a:headEnd type="none" w="sm" len="sm"/>
            <a:tailEnd type="none" w="sm" len="sm"/>
          </a:ln>
          <a:effectLst/>
        </p:spPr>
        <p:txBody>
          <a:bodyPr wrap="none">
            <a:spAutoFit/>
          </a:bodyPr>
          <a:lstStyle/>
          <a:p>
            <a:r>
              <a:rPr lang="en-US" sz="1800" b="1">
                <a:latin typeface="Times New Roman" pitchFamily="18" charset="0"/>
              </a:rPr>
              <a:t>Bore</a:t>
            </a:r>
          </a:p>
        </p:txBody>
      </p:sp>
      <p:sp>
        <p:nvSpPr>
          <p:cNvPr id="48139" name="Text Box 11"/>
          <p:cNvSpPr txBox="1">
            <a:spLocks noChangeArrowheads="1"/>
          </p:cNvSpPr>
          <p:nvPr/>
        </p:nvSpPr>
        <p:spPr bwMode="auto">
          <a:xfrm>
            <a:off x="3124200" y="5030788"/>
            <a:ext cx="920750" cy="366712"/>
          </a:xfrm>
          <a:prstGeom prst="rect">
            <a:avLst/>
          </a:prstGeom>
          <a:noFill/>
          <a:ln w="12700">
            <a:noFill/>
            <a:miter lim="800000"/>
            <a:headEnd type="none" w="sm" len="sm"/>
            <a:tailEnd type="none" w="sm" len="sm"/>
          </a:ln>
          <a:effectLst/>
        </p:spPr>
        <p:txBody>
          <a:bodyPr wrap="none">
            <a:spAutoFit/>
          </a:bodyPr>
          <a:lstStyle/>
          <a:p>
            <a:r>
              <a:rPr lang="en-US" sz="1800" b="1">
                <a:latin typeface="Times New Roman" pitchFamily="18" charset="0"/>
              </a:rPr>
              <a:t>Caliber</a:t>
            </a:r>
          </a:p>
        </p:txBody>
      </p:sp>
      <p:sp>
        <p:nvSpPr>
          <p:cNvPr id="48140" name="Text Box 12"/>
          <p:cNvSpPr txBox="1">
            <a:spLocks noChangeArrowheads="1"/>
          </p:cNvSpPr>
          <p:nvPr/>
        </p:nvSpPr>
        <p:spPr bwMode="auto">
          <a:xfrm>
            <a:off x="1371600" y="1830388"/>
            <a:ext cx="895350" cy="366712"/>
          </a:xfrm>
          <a:prstGeom prst="rect">
            <a:avLst/>
          </a:prstGeom>
          <a:noFill/>
          <a:ln w="12700">
            <a:noFill/>
            <a:miter lim="800000"/>
            <a:headEnd type="none" w="sm" len="sm"/>
            <a:tailEnd type="none" w="sm" len="sm"/>
          </a:ln>
          <a:effectLst/>
        </p:spPr>
        <p:txBody>
          <a:bodyPr wrap="none">
            <a:spAutoFit/>
          </a:bodyPr>
          <a:lstStyle/>
          <a:p>
            <a:r>
              <a:rPr lang="en-US" sz="1800" b="1">
                <a:latin typeface="Times New Roman" pitchFamily="18" charset="0"/>
              </a:rPr>
              <a:t>Muzzle</a:t>
            </a:r>
          </a:p>
        </p:txBody>
      </p:sp>
      <p:sp>
        <p:nvSpPr>
          <p:cNvPr id="48141" name="Text Box 13"/>
          <p:cNvSpPr txBox="1">
            <a:spLocks noChangeArrowheads="1"/>
          </p:cNvSpPr>
          <p:nvPr/>
        </p:nvSpPr>
        <p:spPr bwMode="auto">
          <a:xfrm>
            <a:off x="2057400" y="4168775"/>
            <a:ext cx="1155700" cy="396875"/>
          </a:xfrm>
          <a:prstGeom prst="rect">
            <a:avLst/>
          </a:prstGeom>
          <a:noFill/>
          <a:ln w="12700">
            <a:noFill/>
            <a:miter lim="800000"/>
            <a:headEnd type="none" w="sm" len="sm"/>
            <a:tailEnd type="none" w="sm" len="sm"/>
          </a:ln>
          <a:effectLst/>
        </p:spPr>
        <p:txBody>
          <a:bodyPr wrap="none">
            <a:spAutoFit/>
          </a:bodyPr>
          <a:lstStyle/>
          <a:p>
            <a:r>
              <a:rPr lang="en-US" sz="2000" b="1">
                <a:latin typeface="Times New Roman" pitchFamily="18" charset="0"/>
              </a:rPr>
              <a:t>Hammer</a:t>
            </a:r>
          </a:p>
        </p:txBody>
      </p:sp>
      <p:sp>
        <p:nvSpPr>
          <p:cNvPr id="48142" name="Text Box 14"/>
          <p:cNvSpPr txBox="1">
            <a:spLocks noChangeArrowheads="1"/>
          </p:cNvSpPr>
          <p:nvPr/>
        </p:nvSpPr>
        <p:spPr bwMode="auto">
          <a:xfrm>
            <a:off x="7010400" y="4344988"/>
            <a:ext cx="1136650" cy="641350"/>
          </a:xfrm>
          <a:prstGeom prst="rect">
            <a:avLst/>
          </a:prstGeom>
          <a:noFill/>
          <a:ln w="12700">
            <a:noFill/>
            <a:miter lim="800000"/>
            <a:headEnd type="none" w="sm" len="sm"/>
            <a:tailEnd type="none" w="sm" len="sm"/>
          </a:ln>
          <a:effectLst/>
        </p:spPr>
        <p:txBody>
          <a:bodyPr wrap="none">
            <a:spAutoFit/>
          </a:bodyPr>
          <a:lstStyle/>
          <a:p>
            <a:r>
              <a:rPr lang="en-US" sz="1800" b="1">
                <a:latin typeface="Times New Roman" pitchFamily="18" charset="0"/>
              </a:rPr>
              <a:t>Magazine</a:t>
            </a:r>
          </a:p>
          <a:p>
            <a:r>
              <a:rPr lang="en-US" sz="1800" b="1">
                <a:latin typeface="Times New Roman" pitchFamily="18" charset="0"/>
              </a:rPr>
              <a:t>(Clip)</a:t>
            </a:r>
          </a:p>
        </p:txBody>
      </p:sp>
      <p:sp>
        <p:nvSpPr>
          <p:cNvPr id="48143" name="Line 15"/>
          <p:cNvSpPr>
            <a:spLocks noChangeShapeType="1"/>
          </p:cNvSpPr>
          <p:nvPr/>
        </p:nvSpPr>
        <p:spPr bwMode="auto">
          <a:xfrm flipH="1">
            <a:off x="1447800" y="2133600"/>
            <a:ext cx="76200" cy="457200"/>
          </a:xfrm>
          <a:prstGeom prst="line">
            <a:avLst/>
          </a:prstGeom>
          <a:noFill/>
          <a:ln w="19050">
            <a:solidFill>
              <a:schemeClr val="accent1"/>
            </a:solidFill>
            <a:round/>
            <a:headEnd type="none" w="sm" len="sm"/>
            <a:tailEnd type="triangle" w="med" len="med"/>
          </a:ln>
          <a:effectLst/>
        </p:spPr>
        <p:txBody>
          <a:bodyPr/>
          <a:lstStyle/>
          <a:p>
            <a:endParaRPr lang="en-US"/>
          </a:p>
        </p:txBody>
      </p:sp>
      <p:sp>
        <p:nvSpPr>
          <p:cNvPr id="48144" name="Line 16"/>
          <p:cNvSpPr>
            <a:spLocks noChangeShapeType="1"/>
          </p:cNvSpPr>
          <p:nvPr/>
        </p:nvSpPr>
        <p:spPr bwMode="auto">
          <a:xfrm flipH="1">
            <a:off x="4953000" y="5257800"/>
            <a:ext cx="1219200" cy="762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45" name="Line 17"/>
          <p:cNvSpPr>
            <a:spLocks noChangeShapeType="1"/>
          </p:cNvSpPr>
          <p:nvPr/>
        </p:nvSpPr>
        <p:spPr bwMode="auto">
          <a:xfrm flipH="1" flipV="1">
            <a:off x="5257800" y="4724400"/>
            <a:ext cx="838200" cy="5334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46" name="Line 18"/>
          <p:cNvSpPr>
            <a:spLocks noChangeShapeType="1"/>
          </p:cNvSpPr>
          <p:nvPr/>
        </p:nvSpPr>
        <p:spPr bwMode="auto">
          <a:xfrm flipV="1">
            <a:off x="5181600" y="2971800"/>
            <a:ext cx="838200" cy="5334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47" name="Line 19"/>
          <p:cNvSpPr>
            <a:spLocks noChangeShapeType="1"/>
          </p:cNvSpPr>
          <p:nvPr/>
        </p:nvSpPr>
        <p:spPr bwMode="auto">
          <a:xfrm>
            <a:off x="4724400" y="2133600"/>
            <a:ext cx="1828800" cy="6858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48" name="Line 20"/>
          <p:cNvSpPr>
            <a:spLocks noChangeShapeType="1"/>
          </p:cNvSpPr>
          <p:nvPr/>
        </p:nvSpPr>
        <p:spPr bwMode="auto">
          <a:xfrm>
            <a:off x="3962400" y="4648200"/>
            <a:ext cx="685800" cy="6858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49" name="Line 21"/>
          <p:cNvSpPr>
            <a:spLocks noChangeShapeType="1"/>
          </p:cNvSpPr>
          <p:nvPr/>
        </p:nvSpPr>
        <p:spPr bwMode="auto">
          <a:xfrm flipH="1">
            <a:off x="2895600" y="2057400"/>
            <a:ext cx="762000" cy="5334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50" name="Line 22"/>
          <p:cNvSpPr>
            <a:spLocks noChangeShapeType="1"/>
          </p:cNvSpPr>
          <p:nvPr/>
        </p:nvSpPr>
        <p:spPr bwMode="auto">
          <a:xfrm flipV="1">
            <a:off x="3048000" y="2667000"/>
            <a:ext cx="381000" cy="16764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51" name="Line 23"/>
          <p:cNvSpPr>
            <a:spLocks noChangeShapeType="1"/>
          </p:cNvSpPr>
          <p:nvPr/>
        </p:nvSpPr>
        <p:spPr bwMode="auto">
          <a:xfrm flipH="1" flipV="1">
            <a:off x="7239000" y="3733800"/>
            <a:ext cx="228600" cy="6858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52" name="Line 24"/>
          <p:cNvSpPr>
            <a:spLocks noChangeShapeType="1"/>
          </p:cNvSpPr>
          <p:nvPr/>
        </p:nvSpPr>
        <p:spPr bwMode="auto">
          <a:xfrm>
            <a:off x="3962400" y="5257800"/>
            <a:ext cx="685800" cy="152400"/>
          </a:xfrm>
          <a:prstGeom prst="line">
            <a:avLst/>
          </a:prstGeom>
          <a:noFill/>
          <a:ln w="25400">
            <a:solidFill>
              <a:schemeClr val="accent1"/>
            </a:solidFill>
            <a:round/>
            <a:headEnd type="none" w="sm" len="sm"/>
            <a:tailEnd type="stealth" w="med" len="med"/>
          </a:ln>
          <a:effectLst/>
        </p:spPr>
        <p:txBody>
          <a:bodyPr/>
          <a:lstStyle/>
          <a:p>
            <a:endParaRPr lang="en-US"/>
          </a:p>
        </p:txBody>
      </p:sp>
      <p:sp>
        <p:nvSpPr>
          <p:cNvPr id="48153" name="Text Box 25"/>
          <p:cNvSpPr txBox="1">
            <a:spLocks noChangeArrowheads="1"/>
          </p:cNvSpPr>
          <p:nvPr/>
        </p:nvSpPr>
        <p:spPr bwMode="auto">
          <a:xfrm>
            <a:off x="2555875" y="404813"/>
            <a:ext cx="3736975" cy="579437"/>
          </a:xfrm>
          <a:prstGeom prst="rect">
            <a:avLst/>
          </a:prstGeom>
          <a:noFill/>
          <a:ln w="12700">
            <a:noFill/>
            <a:miter lim="800000"/>
            <a:headEnd type="none" w="sm" len="sm"/>
            <a:tailEnd type="none" w="sm" len="sm"/>
          </a:ln>
          <a:effectLst/>
        </p:spPr>
        <p:txBody>
          <a:bodyPr wrap="none">
            <a:spAutoFit/>
          </a:bodyPr>
          <a:lstStyle/>
          <a:p>
            <a:r>
              <a:rPr lang="en-US" sz="3200" b="1">
                <a:latin typeface="Times New Roman" pitchFamily="18" charset="0"/>
              </a:rPr>
              <a:t>Anatomy of the Gun</a:t>
            </a:r>
          </a:p>
        </p:txBody>
      </p:sp>
    </p:spTree>
  </p:cSld>
  <p:clrMapOvr>
    <a:masterClrMapping/>
  </p:clrMapOvr>
  <p:transition advTm="105104"/>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4000" b="1" dirty="0">
                <a:solidFill>
                  <a:schemeClr val="tx1"/>
                </a:solidFill>
                <a:latin typeface="Times New Roman" pitchFamily="18" charset="0"/>
              </a:rPr>
              <a:t>The physics of momentum in the case of a bullet hitting a person</a:t>
            </a:r>
            <a:endParaRPr lang="th-TH" sz="4000" b="1" dirty="0">
              <a:solidFill>
                <a:schemeClr val="tx1"/>
              </a:solidFill>
              <a:latin typeface="Times New Roman" pitchFamily="18" charset="0"/>
            </a:endParaRPr>
          </a:p>
        </p:txBody>
      </p:sp>
      <p:sp>
        <p:nvSpPr>
          <p:cNvPr id="6" name="Slide Number Placeholder 5"/>
          <p:cNvSpPr>
            <a:spLocks noGrp="1"/>
          </p:cNvSpPr>
          <p:nvPr>
            <p:ph type="sldNum" sz="quarter" idx="12"/>
          </p:nvPr>
        </p:nvSpPr>
        <p:spPr/>
        <p:txBody>
          <a:bodyPr/>
          <a:lstStyle/>
          <a:p>
            <a:fld id="{615BB137-91E9-4A9D-8D5B-AF331FD9E151}" type="slidenum">
              <a:rPr lang="en-US"/>
              <a:pPr/>
              <a:t>50</a:t>
            </a:fld>
            <a:endParaRPr lang="th-TH"/>
          </a:p>
        </p:txBody>
      </p:sp>
      <p:sp>
        <p:nvSpPr>
          <p:cNvPr id="4099" name="Rectangle 3"/>
          <p:cNvSpPr>
            <a:spLocks noGrp="1" noChangeArrowheads="1"/>
          </p:cNvSpPr>
          <p:nvPr>
            <p:ph sz="quarter" idx="1"/>
          </p:nvPr>
        </p:nvSpPr>
        <p:spPr>
          <a:xfrm>
            <a:off x="566738" y="1752600"/>
            <a:ext cx="8145462" cy="4800600"/>
          </a:xfrm>
        </p:spPr>
        <p:txBody>
          <a:bodyPr>
            <a:normAutofit lnSpcReduction="10000"/>
          </a:bodyPr>
          <a:lstStyle/>
          <a:p>
            <a:r>
              <a:rPr lang="en-US" dirty="0">
                <a:latin typeface="Times New Roman" pitchFamily="18" charset="0"/>
              </a:rPr>
              <a:t>If the person does not move before being hit and the bullet remains in the </a:t>
            </a:r>
            <a:r>
              <a:rPr lang="en-US" dirty="0" smtClean="0">
                <a:latin typeface="Times New Roman" pitchFamily="18" charset="0"/>
              </a:rPr>
              <a:t>body  (highest transfer of momentum), </a:t>
            </a:r>
            <a:r>
              <a:rPr lang="en-US" dirty="0">
                <a:latin typeface="Times New Roman" pitchFamily="18" charset="0"/>
              </a:rPr>
              <a:t>the conservation of momentum can be written as</a:t>
            </a:r>
          </a:p>
          <a:p>
            <a:endParaRPr lang="en-US" dirty="0">
              <a:latin typeface="Times New Roman" pitchFamily="18" charset="0"/>
            </a:endParaRPr>
          </a:p>
          <a:p>
            <a:pPr>
              <a:buFontTx/>
              <a:buNone/>
            </a:pPr>
            <a:r>
              <a:rPr lang="en-US" dirty="0">
                <a:latin typeface="Times New Roman" pitchFamily="18" charset="0"/>
              </a:rPr>
              <a:t>    </a:t>
            </a:r>
          </a:p>
          <a:p>
            <a:pPr>
              <a:buFontTx/>
              <a:buNone/>
            </a:pPr>
            <a:endParaRPr lang="en-US" dirty="0" smtClean="0">
              <a:latin typeface="Times New Roman" pitchFamily="18" charset="0"/>
            </a:endParaRPr>
          </a:p>
          <a:p>
            <a:pPr>
              <a:buFontTx/>
              <a:buNone/>
            </a:pPr>
            <a:endParaRPr lang="en-US" dirty="0" smtClean="0">
              <a:latin typeface="Times New Roman" pitchFamily="18" charset="0"/>
            </a:endParaRPr>
          </a:p>
          <a:p>
            <a:pPr>
              <a:buFontTx/>
              <a:buNone/>
            </a:pPr>
            <a:endParaRPr lang="en-US" dirty="0">
              <a:latin typeface="Times New Roman" pitchFamily="18" charset="0"/>
            </a:endParaRPr>
          </a:p>
          <a:p>
            <a:pPr>
              <a:buFontTx/>
              <a:buNone/>
            </a:pPr>
            <a:r>
              <a:rPr lang="en-US" dirty="0">
                <a:latin typeface="Times New Roman" pitchFamily="18" charset="0"/>
              </a:rPr>
              <a:t>	Given that p</a:t>
            </a:r>
            <a:r>
              <a:rPr lang="en-US" baseline="-25000" dirty="0">
                <a:latin typeface="Times New Roman" pitchFamily="18" charset="0"/>
              </a:rPr>
              <a:t>1</a:t>
            </a:r>
            <a:r>
              <a:rPr lang="en-US" dirty="0">
                <a:latin typeface="Times New Roman" pitchFamily="18" charset="0"/>
              </a:rPr>
              <a:t>, p</a:t>
            </a:r>
            <a:r>
              <a:rPr lang="en-US" baseline="-25000" dirty="0">
                <a:latin typeface="Times New Roman" pitchFamily="18" charset="0"/>
              </a:rPr>
              <a:t>2</a:t>
            </a:r>
            <a:r>
              <a:rPr lang="en-US" dirty="0">
                <a:latin typeface="Times New Roman" pitchFamily="18" charset="0"/>
              </a:rPr>
              <a:t> is the momentum of the bullet and momentum of the </a:t>
            </a:r>
            <a:r>
              <a:rPr lang="en-US" dirty="0" err="1">
                <a:latin typeface="Times New Roman" pitchFamily="18" charset="0"/>
              </a:rPr>
              <a:t>bullet+body</a:t>
            </a:r>
            <a:r>
              <a:rPr lang="en-US" dirty="0">
                <a:latin typeface="Times New Roman" pitchFamily="18" charset="0"/>
              </a:rPr>
              <a:t>, respectively.</a:t>
            </a:r>
            <a:endParaRPr lang="th-TH" dirty="0">
              <a:latin typeface="Times New Roman" pitchFamily="18" charset="0"/>
            </a:endParaRPr>
          </a:p>
        </p:txBody>
      </p:sp>
      <p:sp>
        <p:nvSpPr>
          <p:cNvPr id="4100" name="Text Box 4"/>
          <p:cNvSpPr txBox="1">
            <a:spLocks noChangeArrowheads="1"/>
          </p:cNvSpPr>
          <p:nvPr/>
        </p:nvSpPr>
        <p:spPr bwMode="auto">
          <a:xfrm>
            <a:off x="1752600" y="3505200"/>
            <a:ext cx="6096000" cy="519113"/>
          </a:xfrm>
          <a:prstGeom prst="rect">
            <a:avLst/>
          </a:prstGeom>
          <a:noFill/>
          <a:ln w="9525">
            <a:noFill/>
            <a:miter lim="800000"/>
            <a:headEnd/>
            <a:tailEnd/>
          </a:ln>
          <a:effectLst/>
        </p:spPr>
        <p:txBody>
          <a:bodyPr>
            <a:spAutoFit/>
          </a:bodyPr>
          <a:lstStyle/>
          <a:p>
            <a:pPr>
              <a:spcBef>
                <a:spcPct val="50000"/>
              </a:spcBef>
            </a:pPr>
            <a:endParaRPr lang="en-US"/>
          </a:p>
        </p:txBody>
      </p:sp>
      <p:sp>
        <p:nvSpPr>
          <p:cNvPr id="4103" name="Text Box 7"/>
          <p:cNvSpPr txBox="1">
            <a:spLocks noChangeArrowheads="1"/>
          </p:cNvSpPr>
          <p:nvPr/>
        </p:nvSpPr>
        <p:spPr bwMode="auto">
          <a:xfrm>
            <a:off x="1667669" y="3251993"/>
            <a:ext cx="5943600" cy="1801813"/>
          </a:xfrm>
          <a:prstGeom prst="rect">
            <a:avLst/>
          </a:prstGeom>
          <a:solidFill>
            <a:srgbClr val="FFFF00"/>
          </a:solidFill>
          <a:ln w="9525">
            <a:noFill/>
            <a:miter lim="800000"/>
            <a:headEnd/>
            <a:tailEnd/>
          </a:ln>
          <a:effectLst/>
        </p:spPr>
        <p:txBody>
          <a:bodyPr>
            <a:spAutoFit/>
          </a:bodyPr>
          <a:lstStyle/>
          <a:p>
            <a:pPr>
              <a:spcBef>
                <a:spcPct val="50000"/>
              </a:spcBef>
            </a:pPr>
            <a:r>
              <a:rPr lang="en-US" b="1" dirty="0">
                <a:latin typeface="Times New Roman" pitchFamily="18" charset="0"/>
              </a:rPr>
              <a:t>p</a:t>
            </a:r>
            <a:r>
              <a:rPr lang="en-US" b="1" baseline="-25000" dirty="0">
                <a:latin typeface="Times New Roman" pitchFamily="18" charset="0"/>
              </a:rPr>
              <a:t>1</a:t>
            </a:r>
            <a:r>
              <a:rPr lang="en-US" b="1" dirty="0">
                <a:latin typeface="Times New Roman" pitchFamily="18" charset="0"/>
              </a:rPr>
              <a:t> = p</a:t>
            </a:r>
            <a:r>
              <a:rPr lang="en-US" b="1" baseline="-25000" dirty="0">
                <a:latin typeface="Times New Roman" pitchFamily="18" charset="0"/>
              </a:rPr>
              <a:t>2</a:t>
            </a:r>
          </a:p>
          <a:p>
            <a:pPr>
              <a:spcBef>
                <a:spcPct val="50000"/>
              </a:spcBef>
            </a:pPr>
            <a:r>
              <a:rPr lang="en-US" b="1" dirty="0">
                <a:latin typeface="Times New Roman" pitchFamily="18" charset="0"/>
              </a:rPr>
              <a:t>m</a:t>
            </a:r>
            <a:r>
              <a:rPr lang="en-US" b="1" baseline="-25000" dirty="0">
                <a:latin typeface="Times New Roman" pitchFamily="18" charset="0"/>
              </a:rPr>
              <a:t>1</a:t>
            </a:r>
            <a:r>
              <a:rPr lang="en-US" b="1" dirty="0">
                <a:latin typeface="Times New Roman" pitchFamily="18" charset="0"/>
              </a:rPr>
              <a:t>v</a:t>
            </a:r>
            <a:r>
              <a:rPr lang="en-US" b="1" baseline="-25000" dirty="0">
                <a:latin typeface="Times New Roman" pitchFamily="18" charset="0"/>
              </a:rPr>
              <a:t>1</a:t>
            </a:r>
            <a:r>
              <a:rPr lang="en-US" b="1" dirty="0">
                <a:latin typeface="Times New Roman" pitchFamily="18" charset="0"/>
              </a:rPr>
              <a:t> = (m</a:t>
            </a:r>
            <a:r>
              <a:rPr lang="en-US" b="1" baseline="-25000" dirty="0">
                <a:latin typeface="Times New Roman" pitchFamily="18" charset="0"/>
              </a:rPr>
              <a:t>1</a:t>
            </a:r>
            <a:r>
              <a:rPr lang="en-US" b="1" dirty="0">
                <a:latin typeface="Times New Roman" pitchFamily="18" charset="0"/>
              </a:rPr>
              <a:t>+m</a:t>
            </a:r>
            <a:r>
              <a:rPr lang="en-US" b="1" baseline="-25000" dirty="0">
                <a:latin typeface="Times New Roman" pitchFamily="18" charset="0"/>
              </a:rPr>
              <a:t>2</a:t>
            </a:r>
            <a:r>
              <a:rPr lang="en-US" b="1" dirty="0">
                <a:latin typeface="Times New Roman" pitchFamily="18" charset="0"/>
              </a:rPr>
              <a:t> )v</a:t>
            </a:r>
            <a:r>
              <a:rPr lang="en-US" b="1" baseline="-25000" dirty="0">
                <a:latin typeface="Times New Roman" pitchFamily="18" charset="0"/>
              </a:rPr>
              <a:t>2</a:t>
            </a:r>
          </a:p>
          <a:p>
            <a:pPr>
              <a:spcBef>
                <a:spcPct val="50000"/>
              </a:spcBef>
            </a:pPr>
            <a:r>
              <a:rPr lang="en-US" b="1" dirty="0">
                <a:latin typeface="Times New Roman" pitchFamily="18" charset="0"/>
              </a:rPr>
              <a:t>v</a:t>
            </a:r>
            <a:r>
              <a:rPr lang="en-US" b="1" baseline="-25000" dirty="0">
                <a:latin typeface="Times New Roman" pitchFamily="18" charset="0"/>
              </a:rPr>
              <a:t>2</a:t>
            </a:r>
            <a:r>
              <a:rPr lang="en-US" b="1" dirty="0">
                <a:latin typeface="Times New Roman" pitchFamily="18" charset="0"/>
              </a:rPr>
              <a:t> = (m</a:t>
            </a:r>
            <a:r>
              <a:rPr lang="en-US" b="1" baseline="-25000" dirty="0">
                <a:latin typeface="Times New Roman" pitchFamily="18" charset="0"/>
              </a:rPr>
              <a:t>1</a:t>
            </a:r>
            <a:r>
              <a:rPr lang="en-US" b="1" dirty="0">
                <a:latin typeface="Times New Roman" pitchFamily="18" charset="0"/>
              </a:rPr>
              <a:t>/(m</a:t>
            </a:r>
            <a:r>
              <a:rPr lang="en-US" b="1" baseline="-25000" dirty="0">
                <a:latin typeface="Times New Roman" pitchFamily="18" charset="0"/>
              </a:rPr>
              <a:t>1</a:t>
            </a:r>
            <a:r>
              <a:rPr lang="en-US" b="1" dirty="0">
                <a:latin typeface="Times New Roman" pitchFamily="18" charset="0"/>
              </a:rPr>
              <a:t>+m</a:t>
            </a:r>
            <a:r>
              <a:rPr lang="en-US" b="1" baseline="-25000" dirty="0">
                <a:latin typeface="Times New Roman" pitchFamily="18" charset="0"/>
              </a:rPr>
              <a:t>2</a:t>
            </a:r>
            <a:r>
              <a:rPr lang="en-US" b="1" dirty="0">
                <a:latin typeface="Times New Roman" pitchFamily="18" charset="0"/>
              </a:rPr>
              <a:t>))v</a:t>
            </a:r>
            <a:r>
              <a:rPr lang="en-US" b="1" baseline="-25000" dirty="0">
                <a:latin typeface="Times New Roman" pitchFamily="18" charset="0"/>
              </a:rPr>
              <a:t>1</a:t>
            </a:r>
            <a:r>
              <a:rPr lang="en-US" b="1" dirty="0">
                <a:latin typeface="Times New Roman" pitchFamily="18" charset="0"/>
              </a:rPr>
              <a:t> </a:t>
            </a:r>
            <a:r>
              <a:rPr lang="en-US" b="1" dirty="0">
                <a:latin typeface="Times New Roman" pitchFamily="18" charset="0"/>
                <a:sym typeface="Symbol" pitchFamily="18" charset="2"/>
              </a:rPr>
              <a:t>(m</a:t>
            </a:r>
            <a:r>
              <a:rPr lang="en-US" b="1" baseline="-25000" dirty="0">
                <a:latin typeface="Times New Roman" pitchFamily="18" charset="0"/>
                <a:sym typeface="Symbol" pitchFamily="18" charset="2"/>
              </a:rPr>
              <a:t>1</a:t>
            </a:r>
            <a:r>
              <a:rPr lang="en-US" b="1" dirty="0">
                <a:latin typeface="Times New Roman" pitchFamily="18" charset="0"/>
                <a:sym typeface="Symbol" pitchFamily="18" charset="2"/>
              </a:rPr>
              <a:t>/m</a:t>
            </a:r>
            <a:r>
              <a:rPr lang="en-US" b="1" baseline="-25000" dirty="0">
                <a:latin typeface="Times New Roman" pitchFamily="18" charset="0"/>
                <a:sym typeface="Symbol" pitchFamily="18" charset="2"/>
              </a:rPr>
              <a:t>2</a:t>
            </a:r>
            <a:r>
              <a:rPr lang="en-US" b="1" dirty="0">
                <a:latin typeface="Times New Roman" pitchFamily="18" charset="0"/>
                <a:sym typeface="Symbol" pitchFamily="18" charset="2"/>
              </a:rPr>
              <a:t>)v</a:t>
            </a:r>
            <a:r>
              <a:rPr lang="en-US" b="1" baseline="-25000" dirty="0">
                <a:latin typeface="Times New Roman" pitchFamily="18" charset="0"/>
                <a:sym typeface="Symbol" pitchFamily="18" charset="2"/>
              </a:rPr>
              <a:t>1</a:t>
            </a:r>
            <a:r>
              <a:rPr lang="en-US" dirty="0"/>
              <a:t> </a:t>
            </a:r>
            <a:endParaRPr lang="th-TH"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0884" y="470390"/>
            <a:ext cx="7910636" cy="857250"/>
          </a:xfrm>
        </p:spPr>
        <p:txBody>
          <a:bodyPr>
            <a:noAutofit/>
          </a:bodyPr>
          <a:lstStyle/>
          <a:p>
            <a:r>
              <a:rPr lang="en-US" b="1" dirty="0">
                <a:solidFill>
                  <a:schemeClr val="tx1"/>
                </a:solidFill>
                <a:latin typeface="Times New Roman" pitchFamily="18" charset="0"/>
              </a:rPr>
              <a:t>Determine the throwback speed</a:t>
            </a:r>
            <a:endParaRPr lang="th-TH" b="1" dirty="0">
              <a:solidFill>
                <a:schemeClr val="tx1"/>
              </a:solidFill>
              <a:latin typeface="Times New Roman" pitchFamily="18" charset="0"/>
            </a:endParaRPr>
          </a:p>
        </p:txBody>
      </p:sp>
      <p:graphicFrame>
        <p:nvGraphicFramePr>
          <p:cNvPr id="5168" name="Group 48"/>
          <p:cNvGraphicFramePr>
            <a:graphicFrameLocks noGrp="1"/>
          </p:cNvGraphicFramePr>
          <p:nvPr>
            <p:ph sz="half" idx="2"/>
            <p:extLst>
              <p:ext uri="{D42A27DB-BD31-4B8C-83A1-F6EECF244321}">
                <p14:modId xmlns:p14="http://schemas.microsoft.com/office/powerpoint/2010/main" val="1724652599"/>
              </p:ext>
            </p:extLst>
          </p:nvPr>
        </p:nvGraphicFramePr>
        <p:xfrm>
          <a:off x="3171400" y="2150078"/>
          <a:ext cx="5829301" cy="3400616"/>
        </p:xfrm>
        <a:graphic>
          <a:graphicData uri="http://schemas.openxmlformats.org/drawingml/2006/table">
            <a:tbl>
              <a:tblPr/>
              <a:tblGrid>
                <a:gridCol w="1492869"/>
                <a:gridCol w="924157"/>
                <a:gridCol w="1137425"/>
                <a:gridCol w="1137425"/>
                <a:gridCol w="1137425"/>
              </a:tblGrid>
              <a:tr h="772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cs typeface="Angsana New" pitchFamily="18" charset="-34"/>
                        </a:rPr>
                        <a:t>Cartridge</a:t>
                      </a:r>
                      <a:endParaRPr kumimoji="0" lang="th-TH"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m(g)</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v</a:t>
                      </a:r>
                      <a:r>
                        <a:rPr kumimoji="0" lang="en-US" sz="2100" b="0" i="0" u="none" strike="noStrike" cap="none" normalizeH="0" baseline="-25000" smtClean="0">
                          <a:ln>
                            <a:noFill/>
                          </a:ln>
                          <a:solidFill>
                            <a:schemeClr val="tx1"/>
                          </a:solidFill>
                          <a:effectLst/>
                          <a:latin typeface="Times New Roman" pitchFamily="18" charset="0"/>
                          <a:cs typeface="Angsana New" pitchFamily="18" charset="-34"/>
                        </a:rPr>
                        <a:t>1</a:t>
                      </a:r>
                      <a:r>
                        <a:rPr kumimoji="0" lang="en-US" sz="2100" b="0" i="0" u="none" strike="noStrike" cap="none" normalizeH="0" baseline="0" smtClean="0">
                          <a:ln>
                            <a:noFill/>
                          </a:ln>
                          <a:solidFill>
                            <a:schemeClr val="tx1"/>
                          </a:solidFill>
                          <a:effectLst/>
                          <a:latin typeface="Times New Roman" pitchFamily="18" charset="0"/>
                          <a:cs typeface="Angsana New" pitchFamily="18" charset="-34"/>
                        </a:rPr>
                        <a:t> (m/s)</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p</a:t>
                      </a:r>
                      <a:r>
                        <a:rPr kumimoji="0" lang="en-US" sz="2100" b="0" i="0" u="none" strike="noStrike" cap="none" normalizeH="0" baseline="-25000" smtClean="0">
                          <a:ln>
                            <a:noFill/>
                          </a:ln>
                          <a:solidFill>
                            <a:schemeClr val="tx1"/>
                          </a:solidFill>
                          <a:effectLst/>
                          <a:latin typeface="Times New Roman" pitchFamily="18" charset="0"/>
                          <a:cs typeface="Angsana New" pitchFamily="18" charset="-34"/>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(N.s)</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V</a:t>
                      </a:r>
                      <a:r>
                        <a:rPr kumimoji="0" lang="en-US" sz="2100" b="0" i="0" u="none" strike="noStrike" cap="none" normalizeH="0" baseline="-25000" smtClean="0">
                          <a:ln>
                            <a:noFill/>
                          </a:ln>
                          <a:solidFill>
                            <a:schemeClr val="tx1"/>
                          </a:solidFill>
                          <a:effectLst/>
                          <a:latin typeface="Times New Roman" pitchFamily="18" charset="0"/>
                          <a:cs typeface="Angsana New" pitchFamily="18" charset="-34"/>
                        </a:rPr>
                        <a:t>2</a:t>
                      </a:r>
                      <a:r>
                        <a:rPr kumimoji="0" lang="en-US" sz="2100" b="0" i="0" u="none" strike="noStrike" cap="none" normalizeH="0" baseline="0" smtClean="0">
                          <a:ln>
                            <a:noFill/>
                          </a:ln>
                          <a:solidFill>
                            <a:schemeClr val="tx1"/>
                          </a:solidFill>
                          <a:effectLst/>
                          <a:latin typeface="Times New Roman" pitchFamily="18" charset="0"/>
                          <a:cs typeface="Angsana New" pitchFamily="18" charset="-34"/>
                        </a:rPr>
                        <a:t> (m/s)</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.22 lr</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2.5</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330</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5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9 mm</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8.0</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350</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cs typeface="Angsana New" pitchFamily="18" charset="-34"/>
                        </a:rPr>
                        <a:t>0.035</a:t>
                      </a:r>
                      <a:endParaRPr kumimoji="0" lang="en-US"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.45 magnum</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14.9</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cs typeface="Angsana New" pitchFamily="18" charset="-34"/>
                        </a:rPr>
                        <a:t>260</a:t>
                      </a:r>
                      <a:endParaRPr kumimoji="0" lang="th-TH"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cs typeface="Angsana New" pitchFamily="18" charset="-34"/>
                        </a:rPr>
                        <a:t>0.049</a:t>
                      </a:r>
                      <a:endParaRPr kumimoji="0" lang="en-US"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.357 magnum</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17.5</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Times New Roman" pitchFamily="18" charset="0"/>
                          <a:cs typeface="Angsana New" pitchFamily="18" charset="-34"/>
                        </a:rPr>
                        <a:t>835</a:t>
                      </a:r>
                      <a:endParaRPr kumimoji="0" lang="th-TH" sz="2100" b="0" i="0" u="none" strike="noStrike" cap="none" normalizeH="0" baseline="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cs typeface="Angsana New" pitchFamily="18" charset="-34"/>
                        </a:rPr>
                        <a:t>14.6</a:t>
                      </a:r>
                      <a:endParaRPr kumimoji="0" lang="en-US"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cs typeface="Angsana New" pitchFamily="18" charset="-34"/>
                        </a:rPr>
                        <a:t>0.18</a:t>
                      </a:r>
                      <a:endParaRPr kumimoji="0" lang="en-US" sz="2100" b="0" i="0" u="none" strike="noStrike" cap="none" normalizeH="0" baseline="0" dirty="0" smtClean="0">
                        <a:ln>
                          <a:noFill/>
                        </a:ln>
                        <a:solidFill>
                          <a:schemeClr val="tx1"/>
                        </a:solidFill>
                        <a:effectLst/>
                        <a:latin typeface="Times New Roman" pitchFamily="18" charset="0"/>
                        <a:cs typeface="Angsana New" pitchFamily="18" charset="-34"/>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 name="Slide Number Placeholder 6"/>
          <p:cNvSpPr>
            <a:spLocks noGrp="1"/>
          </p:cNvSpPr>
          <p:nvPr>
            <p:ph type="sldNum" sz="quarter" idx="12"/>
          </p:nvPr>
        </p:nvSpPr>
        <p:spPr>
          <a:xfrm>
            <a:off x="2057400" y="5372100"/>
            <a:ext cx="342900" cy="357188"/>
          </a:xfrm>
        </p:spPr>
        <p:txBody>
          <a:bodyPr/>
          <a:lstStyle/>
          <a:p>
            <a:fld id="{DFD64C26-AF1B-4F1C-8978-E6F5F764446E}" type="slidenum">
              <a:rPr lang="en-US"/>
              <a:pPr/>
              <a:t>51</a:t>
            </a:fld>
            <a:endParaRPr lang="th-TH"/>
          </a:p>
        </p:txBody>
      </p:sp>
      <p:sp>
        <p:nvSpPr>
          <p:cNvPr id="5162" name="Text Box 42"/>
          <p:cNvSpPr txBox="1">
            <a:spLocks noChangeArrowheads="1"/>
          </p:cNvSpPr>
          <p:nvPr/>
        </p:nvSpPr>
        <p:spPr bwMode="auto">
          <a:xfrm>
            <a:off x="49595" y="2187380"/>
            <a:ext cx="2928298" cy="2308324"/>
          </a:xfrm>
          <a:prstGeom prst="rect">
            <a:avLst/>
          </a:prstGeom>
          <a:noFill/>
          <a:ln w="9525">
            <a:noFill/>
            <a:miter lim="800000"/>
            <a:headEnd/>
            <a:tailEnd/>
          </a:ln>
          <a:effectLst/>
        </p:spPr>
        <p:txBody>
          <a:bodyPr wrap="square">
            <a:spAutoFit/>
          </a:bodyPr>
          <a:lstStyle/>
          <a:p>
            <a:pPr>
              <a:spcBef>
                <a:spcPct val="50000"/>
              </a:spcBef>
            </a:pPr>
            <a:r>
              <a:rPr lang="en-US" sz="2400" b="1" dirty="0">
                <a:latin typeface="Times New Roman" pitchFamily="18" charset="0"/>
              </a:rPr>
              <a:t>This table  is for the calculation of the throwback speed of a 80 kg body and the bullet remains in the body.</a:t>
            </a:r>
            <a:endParaRPr lang="th-TH" sz="2400" b="1" dirty="0">
              <a:latin typeface="Times New Roman" pitchFamily="18" charset="0"/>
            </a:endParaRPr>
          </a:p>
        </p:txBody>
      </p:sp>
      <p:sp>
        <p:nvSpPr>
          <p:cNvPr id="2" name="TextBox 1"/>
          <p:cNvSpPr txBox="1"/>
          <p:nvPr/>
        </p:nvSpPr>
        <p:spPr>
          <a:xfrm>
            <a:off x="6888708" y="3037480"/>
            <a:ext cx="769393" cy="415498"/>
          </a:xfrm>
          <a:prstGeom prst="rect">
            <a:avLst/>
          </a:prstGeom>
          <a:noFill/>
        </p:spPr>
        <p:txBody>
          <a:bodyPr wrap="square" rtlCol="0">
            <a:spAutoFit/>
          </a:bodyPr>
          <a:lstStyle/>
          <a:p>
            <a:pPr algn="ctr"/>
            <a:r>
              <a:rPr lang="en-US" sz="2100" dirty="0">
                <a:latin typeface="Times New Roman" panose="02020603050405020304" pitchFamily="18" charset="0"/>
                <a:cs typeface="Times New Roman" panose="02020603050405020304" pitchFamily="18" charset="0"/>
              </a:rPr>
              <a:t>0.85</a:t>
            </a:r>
          </a:p>
        </p:txBody>
      </p:sp>
      <p:sp>
        <p:nvSpPr>
          <p:cNvPr id="7" name="TextBox 6"/>
          <p:cNvSpPr txBox="1"/>
          <p:nvPr/>
        </p:nvSpPr>
        <p:spPr>
          <a:xfrm>
            <a:off x="6888708" y="3606442"/>
            <a:ext cx="769393" cy="415498"/>
          </a:xfrm>
          <a:prstGeom prst="rect">
            <a:avLst/>
          </a:prstGeom>
          <a:noFill/>
        </p:spPr>
        <p:txBody>
          <a:bodyPr wrap="square" rtlCol="0">
            <a:spAutoFit/>
          </a:bodyPr>
          <a:lstStyle/>
          <a:p>
            <a:pPr algn="ctr"/>
            <a:r>
              <a:rPr lang="en-US" sz="2100" dirty="0">
                <a:latin typeface="Times New Roman" panose="02020603050405020304" pitchFamily="18" charset="0"/>
                <a:cs typeface="Times New Roman" panose="02020603050405020304" pitchFamily="18" charset="0"/>
              </a:rPr>
              <a:t>2.8</a:t>
            </a:r>
          </a:p>
        </p:txBody>
      </p:sp>
      <p:sp>
        <p:nvSpPr>
          <p:cNvPr id="8" name="TextBox 7"/>
          <p:cNvSpPr txBox="1"/>
          <p:nvPr/>
        </p:nvSpPr>
        <p:spPr>
          <a:xfrm>
            <a:off x="6921121" y="4287955"/>
            <a:ext cx="769393" cy="415498"/>
          </a:xfrm>
          <a:prstGeom prst="rect">
            <a:avLst/>
          </a:prstGeom>
          <a:noFill/>
        </p:spPr>
        <p:txBody>
          <a:bodyPr wrap="square" rtlCol="0">
            <a:spAutoFit/>
          </a:bodyPr>
          <a:lstStyle/>
          <a:p>
            <a:pPr algn="ctr"/>
            <a:r>
              <a:rPr lang="en-US" sz="2100" dirty="0">
                <a:latin typeface="Times New Roman" panose="02020603050405020304" pitchFamily="18" charset="0"/>
                <a:cs typeface="Times New Roman" panose="02020603050405020304" pitchFamily="18" charset="0"/>
              </a:rPr>
              <a:t>3.87</a:t>
            </a:r>
          </a:p>
        </p:txBody>
      </p:sp>
      <p:sp>
        <p:nvSpPr>
          <p:cNvPr id="10" name="TextBox 9"/>
          <p:cNvSpPr txBox="1"/>
          <p:nvPr/>
        </p:nvSpPr>
        <p:spPr>
          <a:xfrm>
            <a:off x="8036826" y="3037480"/>
            <a:ext cx="769393" cy="415498"/>
          </a:xfrm>
          <a:prstGeom prst="rect">
            <a:avLst/>
          </a:prstGeom>
          <a:noFill/>
        </p:spPr>
        <p:txBody>
          <a:bodyPr wrap="square" rtlCol="0">
            <a:spAutoFit/>
          </a:bodyPr>
          <a:lstStyle/>
          <a:p>
            <a:pPr algn="ctr"/>
            <a:r>
              <a:rPr lang="en-US" sz="2100" dirty="0">
                <a:latin typeface="Times New Roman" panose="02020603050405020304" pitchFamily="18" charset="0"/>
                <a:cs typeface="Times New Roman" panose="02020603050405020304" pitchFamily="18" charset="0"/>
              </a:rPr>
              <a:t>0.01</a:t>
            </a:r>
          </a:p>
        </p:txBody>
      </p:sp>
      <p:sp>
        <p:nvSpPr>
          <p:cNvPr id="3" name="Rectangle 2"/>
          <p:cNvSpPr/>
          <p:nvPr/>
        </p:nvSpPr>
        <p:spPr>
          <a:xfrm>
            <a:off x="6888708" y="3037480"/>
            <a:ext cx="801806"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5" name="Rectangle 14"/>
          <p:cNvSpPr/>
          <p:nvPr/>
        </p:nvSpPr>
        <p:spPr>
          <a:xfrm>
            <a:off x="7924231" y="3072869"/>
            <a:ext cx="801806"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6" name="Rectangle 15"/>
          <p:cNvSpPr/>
          <p:nvPr/>
        </p:nvSpPr>
        <p:spPr>
          <a:xfrm>
            <a:off x="6916003" y="3682774"/>
            <a:ext cx="801806"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Rectangle 16"/>
          <p:cNvSpPr/>
          <p:nvPr/>
        </p:nvSpPr>
        <p:spPr>
          <a:xfrm>
            <a:off x="8027549" y="3568790"/>
            <a:ext cx="801806"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8" name="Rectangle 17"/>
          <p:cNvSpPr/>
          <p:nvPr/>
        </p:nvSpPr>
        <p:spPr>
          <a:xfrm>
            <a:off x="6888708" y="4261513"/>
            <a:ext cx="801806"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9" name="Rectangle 18"/>
          <p:cNvSpPr/>
          <p:nvPr/>
        </p:nvSpPr>
        <p:spPr>
          <a:xfrm>
            <a:off x="8020617" y="4244563"/>
            <a:ext cx="801806"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0" name="Rectangle 19"/>
          <p:cNvSpPr/>
          <p:nvPr/>
        </p:nvSpPr>
        <p:spPr>
          <a:xfrm>
            <a:off x="6904914" y="4911427"/>
            <a:ext cx="801806"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1" name="Rectangle 20"/>
          <p:cNvSpPr/>
          <p:nvPr/>
        </p:nvSpPr>
        <p:spPr>
          <a:xfrm>
            <a:off x="7999059" y="4920336"/>
            <a:ext cx="801806"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Tree>
    <p:extLst>
      <p:ext uri="{BB962C8B-B14F-4D97-AF65-F5344CB8AC3E}">
        <p14:creationId xmlns:p14="http://schemas.microsoft.com/office/powerpoint/2010/main" val="395861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0"/>
            <a:ext cx="7772400" cy="1143000"/>
          </a:xfrm>
        </p:spPr>
        <p:txBody>
          <a:bodyPr/>
          <a:lstStyle/>
          <a:p>
            <a:r>
              <a:rPr lang="en-US" b="1" dirty="0">
                <a:solidFill>
                  <a:schemeClr val="tx1"/>
                </a:solidFill>
                <a:latin typeface="Times New Roman" pitchFamily="18" charset="0"/>
              </a:rPr>
              <a:t>Conclusions</a:t>
            </a:r>
            <a:r>
              <a:rPr lang="th-TH" b="1" dirty="0">
                <a:solidFill>
                  <a:schemeClr val="tx1"/>
                </a:solidFill>
                <a:latin typeface="Times New Roman" pitchFamily="18" charset="0"/>
              </a:rPr>
              <a:t> </a:t>
            </a:r>
            <a:r>
              <a:rPr lang="en-US" b="1" dirty="0">
                <a:solidFill>
                  <a:schemeClr val="tx1"/>
                </a:solidFill>
                <a:latin typeface="Times New Roman" pitchFamily="18" charset="0"/>
              </a:rPr>
              <a:t>: physics in action </a:t>
            </a:r>
            <a:endParaRPr lang="th-TH" b="1" dirty="0">
              <a:solidFill>
                <a:schemeClr val="tx1"/>
              </a:solidFill>
              <a:latin typeface="Times New Roman" pitchFamily="18" charset="0"/>
            </a:endParaRPr>
          </a:p>
        </p:txBody>
      </p:sp>
      <p:sp>
        <p:nvSpPr>
          <p:cNvPr id="4" name="Slide Number Placeholder 5"/>
          <p:cNvSpPr>
            <a:spLocks noGrp="1"/>
          </p:cNvSpPr>
          <p:nvPr>
            <p:ph type="sldNum" sz="quarter" idx="12"/>
          </p:nvPr>
        </p:nvSpPr>
        <p:spPr/>
        <p:txBody>
          <a:bodyPr/>
          <a:lstStyle/>
          <a:p>
            <a:fld id="{3EF9DA23-C892-4C2F-8026-405F62572B73}" type="slidenum">
              <a:rPr lang="en-US"/>
              <a:pPr/>
              <a:t>52</a:t>
            </a:fld>
            <a:endParaRPr lang="th-TH"/>
          </a:p>
        </p:txBody>
      </p:sp>
      <p:sp>
        <p:nvSpPr>
          <p:cNvPr id="6147" name="Rectangle 3"/>
          <p:cNvSpPr>
            <a:spLocks noGrp="1" noChangeArrowheads="1"/>
          </p:cNvSpPr>
          <p:nvPr>
            <p:ph sz="quarter" idx="1"/>
          </p:nvPr>
        </p:nvSpPr>
        <p:spPr/>
        <p:txBody>
          <a:bodyPr>
            <a:normAutofit/>
          </a:bodyPr>
          <a:lstStyle/>
          <a:p>
            <a:r>
              <a:rPr lang="en-US" sz="2800" dirty="0">
                <a:latin typeface="Times New Roman" pitchFamily="18" charset="0"/>
              </a:rPr>
              <a:t>Can a human body be displaced or knocked down by a small arms projectile?</a:t>
            </a:r>
            <a:endParaRPr lang="th-TH" sz="2800" dirty="0">
              <a:latin typeface="Times New Roman" pitchFamily="18" charset="0"/>
            </a:endParaRPr>
          </a:p>
          <a:p>
            <a:pPr>
              <a:buFontTx/>
              <a:buNone/>
            </a:pPr>
            <a:r>
              <a:rPr lang="th-TH" sz="2800" dirty="0">
                <a:latin typeface="Times New Roman" pitchFamily="18" charset="0"/>
              </a:rPr>
              <a:t>	</a:t>
            </a:r>
            <a:r>
              <a:rPr lang="en-US" sz="2800" dirty="0">
                <a:latin typeface="Times New Roman" pitchFamily="18" charset="0"/>
              </a:rPr>
              <a:t>The answer is  ……... </a:t>
            </a:r>
          </a:p>
          <a:p>
            <a:pPr>
              <a:buFontTx/>
              <a:buNone/>
            </a:pPr>
            <a:r>
              <a:rPr lang="en-US" sz="2800" dirty="0">
                <a:latin typeface="Times New Roman" pitchFamily="18" charset="0"/>
              </a:rPr>
              <a:t>     </a:t>
            </a:r>
          </a:p>
          <a:p>
            <a:pPr>
              <a:buFontTx/>
              <a:buNone/>
            </a:pPr>
            <a:r>
              <a:rPr lang="en-US" sz="2800" dirty="0">
                <a:latin typeface="Times New Roman" pitchFamily="18" charset="0"/>
              </a:rPr>
              <a:t>     The throwback speed found is negligible. In other words, the momentum transferred from the bullet has no noticeable effect on the target body.</a:t>
            </a:r>
          </a:p>
          <a:p>
            <a:pPr>
              <a:buFontTx/>
              <a:buNone/>
            </a:pPr>
            <a:endParaRPr lang="en-US" sz="2800" dirty="0">
              <a:latin typeface="Times New Roman" pitchFamily="18" charset="0"/>
            </a:endParaRPr>
          </a:p>
          <a:p>
            <a:pPr>
              <a:buFontTx/>
              <a:buNone/>
            </a:pPr>
            <a:endParaRPr lang="th-TH" sz="2800" dirty="0">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References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F9FA274-2BF2-470E-B3F4-54D1E0FDB1A4}" type="slidenum">
              <a:rPr lang="en-US" smtClean="0"/>
              <a:pPr/>
              <a:t>53</a:t>
            </a:fld>
            <a:endParaRPr lang="th-TH"/>
          </a:p>
        </p:txBody>
      </p:sp>
      <p:sp>
        <p:nvSpPr>
          <p:cNvPr id="4" name="Content Placeholder 3"/>
          <p:cNvSpPr>
            <a:spLocks noGrp="1"/>
          </p:cNvSpPr>
          <p:nvPr>
            <p:ph sz="quarter" idx="1"/>
          </p:nvPr>
        </p:nvSpPr>
        <p:spPr/>
        <p:txBody>
          <a:bodyPr/>
          <a:lstStyle/>
          <a:p>
            <a:pPr marL="514350" indent="-514350">
              <a:buAutoNum type="arabicPeriod"/>
            </a:pPr>
            <a:r>
              <a:rPr lang="en-US" dirty="0" smtClean="0">
                <a:latin typeface="Times New Roman" panose="02020603050405020304" pitchFamily="18" charset="0"/>
                <a:cs typeface="Times New Roman" panose="02020603050405020304" pitchFamily="18" charset="0"/>
              </a:rPr>
              <a:t>Brian J Heard, “Firearms and ballistics : examining and interpreting forensic evidence”,  2ed, Wiley-Blackwell, 2008.</a:t>
            </a:r>
          </a:p>
          <a:p>
            <a:pPr marL="514350" indent="-514350">
              <a:buAutoNum type="arabicPeriod"/>
            </a:pPr>
            <a:r>
              <a:rPr lang="en-US" dirty="0" smtClean="0">
                <a:latin typeface="Times New Roman" panose="02020603050405020304" pitchFamily="18" charset="0"/>
                <a:cs typeface="Times New Roman" panose="02020603050405020304" pitchFamily="18" charset="0"/>
              </a:rPr>
              <a:t>B </a:t>
            </a:r>
            <a:r>
              <a:rPr lang="en-US" dirty="0" err="1" smtClean="0">
                <a:latin typeface="Times New Roman" panose="02020603050405020304" pitchFamily="18" charset="0"/>
                <a:cs typeface="Times New Roman" panose="02020603050405020304" pitchFamily="18" charset="0"/>
              </a:rPr>
              <a:t>Karger</a:t>
            </a:r>
            <a:r>
              <a:rPr lang="en-US" dirty="0" smtClean="0">
                <a:latin typeface="Times New Roman" panose="02020603050405020304" pitchFamily="18" charset="0"/>
                <a:cs typeface="Times New Roman" panose="02020603050405020304" pitchFamily="18" charset="0"/>
              </a:rPr>
              <a:t> and B P </a:t>
            </a:r>
            <a:r>
              <a:rPr lang="en-US" dirty="0" err="1" smtClean="0">
                <a:latin typeface="Times New Roman" panose="02020603050405020304" pitchFamily="18" charset="0"/>
                <a:cs typeface="Times New Roman" panose="02020603050405020304" pitchFamily="18" charset="0"/>
              </a:rPr>
              <a:t>Kneubuehl</a:t>
            </a:r>
            <a:r>
              <a:rPr lang="en-US" dirty="0" smtClean="0">
                <a:latin typeface="Times New Roman" panose="02020603050405020304" pitchFamily="18" charset="0"/>
                <a:cs typeface="Times New Roman" panose="02020603050405020304" pitchFamily="18" charset="0"/>
              </a:rPr>
              <a:t>, “On the physics of momentum in ballistics: can the human body be displaced or knocked down by a small arms projectile?”, </a:t>
            </a:r>
            <a:r>
              <a:rPr lang="en-US" dirty="0" err="1" smtClean="0">
                <a:latin typeface="Times New Roman" panose="02020603050405020304" pitchFamily="18" charset="0"/>
                <a:cs typeface="Times New Roman" panose="02020603050405020304" pitchFamily="18" charset="0"/>
              </a:rPr>
              <a:t>Int</a:t>
            </a:r>
            <a:r>
              <a:rPr lang="en-US" dirty="0" smtClean="0">
                <a:latin typeface="Times New Roman" panose="02020603050405020304" pitchFamily="18" charset="0"/>
                <a:cs typeface="Times New Roman" panose="02020603050405020304" pitchFamily="18" charset="0"/>
              </a:rPr>
              <a:t> J Legal Med, 109, p 147 -149, 1996.</a:t>
            </a:r>
          </a:p>
          <a:p>
            <a:pPr marL="514350" indent="-514350">
              <a:buAutoNum type="arabicPeriod"/>
            </a:pPr>
            <a:r>
              <a:rPr lang="en-US" dirty="0" smtClean="0">
                <a:latin typeface="Times New Roman" panose="02020603050405020304" pitchFamily="18" charset="0"/>
                <a:cs typeface="Times New Roman" panose="02020603050405020304" pitchFamily="18" charset="0"/>
              </a:rPr>
              <a:t>L C Haag, “Shooting incident reconstruction</a:t>
            </a:r>
            <a:r>
              <a:rPr lang="en-US" smtClean="0">
                <a:latin typeface="Times New Roman" panose="02020603050405020304" pitchFamily="18" charset="0"/>
                <a:cs typeface="Times New Roman" panose="02020603050405020304" pitchFamily="18" charset="0"/>
              </a:rPr>
              <a:t>”, Academic press, 2006.</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441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5F9FA274-2BF2-470E-B3F4-54D1E0FDB1A4}" type="slidenum">
              <a:rPr lang="en-US" smtClean="0"/>
              <a:pPr/>
              <a:t>6</a:t>
            </a:fld>
            <a:endParaRPr lang="th-TH"/>
          </a:p>
        </p:txBody>
      </p:sp>
      <p:pic>
        <p:nvPicPr>
          <p:cNvPr id="5" name="Picture 4"/>
          <p:cNvPicPr>
            <a:picLocks noChangeAspect="1"/>
          </p:cNvPicPr>
          <p:nvPr/>
        </p:nvPicPr>
        <p:blipFill>
          <a:blip r:embed="rId3"/>
          <a:stretch>
            <a:fillRect/>
          </a:stretch>
        </p:blipFill>
        <p:spPr>
          <a:xfrm>
            <a:off x="892738" y="244129"/>
            <a:ext cx="7076648" cy="4104456"/>
          </a:xfrm>
          <a:prstGeom prst="rect">
            <a:avLst/>
          </a:prstGeom>
        </p:spPr>
      </p:pic>
      <p:sp>
        <p:nvSpPr>
          <p:cNvPr id="6" name="Rectangle 5"/>
          <p:cNvSpPr/>
          <p:nvPr/>
        </p:nvSpPr>
        <p:spPr>
          <a:xfrm>
            <a:off x="1187624" y="6298168"/>
            <a:ext cx="8190656" cy="369332"/>
          </a:xfrm>
          <a:prstGeom prst="rect">
            <a:avLst/>
          </a:prstGeom>
        </p:spPr>
        <p:txBody>
          <a:bodyPr wrap="square">
            <a:spAutoFit/>
          </a:bodyPr>
          <a:lstStyle/>
          <a:p>
            <a:r>
              <a:rPr lang="en-US" sz="1800" dirty="0">
                <a:latin typeface="Times New Roman" panose="02020603050405020304" pitchFamily="18" charset="0"/>
                <a:cs typeface="Times New Roman" panose="02020603050405020304" pitchFamily="18" charset="0"/>
                <a:hlinkClick r:id="rId4"/>
              </a:rPr>
              <a:t>https://www.hunter-ed.com/pennsylvania/handbook/book.html?page=14</a:t>
            </a:r>
            <a:endParaRPr lang="en-US" sz="1800" dirty="0">
              <a:latin typeface="Times New Roman" panose="02020603050405020304" pitchFamily="18" charset="0"/>
              <a:cs typeface="Times New Roman" panose="02020603050405020304" pitchFamily="18" charset="0"/>
            </a:endParaRPr>
          </a:p>
        </p:txBody>
      </p:sp>
      <p:sp>
        <p:nvSpPr>
          <p:cNvPr id="7" name="Rectangle 6"/>
          <p:cNvSpPr/>
          <p:nvPr/>
        </p:nvSpPr>
        <p:spPr>
          <a:xfrm>
            <a:off x="892738" y="4379094"/>
            <a:ext cx="7830616" cy="707886"/>
          </a:xfrm>
          <a:prstGeom prst="rect">
            <a:avLst/>
          </a:prstGeom>
        </p:spPr>
        <p:txBody>
          <a:bodyPr wrap="square">
            <a:spAutoFit/>
          </a:bodyPr>
          <a:lstStyle/>
          <a:p>
            <a:r>
              <a:rPr lang="en-US" sz="2000" b="1" dirty="0">
                <a:solidFill>
                  <a:srgbClr val="333333"/>
                </a:solidFill>
                <a:latin typeface="Times New Roman" panose="02020603050405020304" pitchFamily="18" charset="0"/>
                <a:cs typeface="Times New Roman" panose="02020603050405020304" pitchFamily="18" charset="0"/>
              </a:rPr>
              <a:t>lands:</a:t>
            </a:r>
            <a:r>
              <a:rPr lang="en-US" sz="2000" dirty="0">
                <a:solidFill>
                  <a:srgbClr val="333333"/>
                </a:solidFill>
                <a:latin typeface="Times New Roman" panose="02020603050405020304" pitchFamily="18" charset="0"/>
                <a:cs typeface="Times New Roman" panose="02020603050405020304" pitchFamily="18" charset="0"/>
              </a:rPr>
              <a:t> The ridges of metal between the grooves in a rifled bore; </a:t>
            </a:r>
            <a:endParaRPr lang="en-US" sz="2000" dirty="0" smtClean="0">
              <a:solidFill>
                <a:srgbClr val="333333"/>
              </a:solidFill>
              <a:latin typeface="Times New Roman" panose="02020603050405020304" pitchFamily="18" charset="0"/>
              <a:cs typeface="Times New Roman" panose="02020603050405020304" pitchFamily="18" charset="0"/>
            </a:endParaRPr>
          </a:p>
          <a:p>
            <a:r>
              <a:rPr lang="en-US" sz="2000" b="1" dirty="0" smtClean="0">
                <a:solidFill>
                  <a:srgbClr val="333333"/>
                </a:solidFill>
                <a:latin typeface="Times New Roman" panose="02020603050405020304" pitchFamily="18" charset="0"/>
                <a:cs typeface="Times New Roman" panose="02020603050405020304" pitchFamily="18" charset="0"/>
              </a:rPr>
              <a:t>grooves</a:t>
            </a:r>
            <a:r>
              <a:rPr lang="en-US" sz="2000" b="1" dirty="0">
                <a:solidFill>
                  <a:srgbClr val="333333"/>
                </a:solidFill>
                <a:latin typeface="Times New Roman" panose="02020603050405020304" pitchFamily="18" charset="0"/>
                <a:cs typeface="Times New Roman" panose="02020603050405020304" pitchFamily="18" charset="0"/>
              </a:rPr>
              <a:t>:</a:t>
            </a:r>
            <a:r>
              <a:rPr lang="en-US" sz="2000" dirty="0">
                <a:solidFill>
                  <a:srgbClr val="333333"/>
                </a:solidFill>
                <a:latin typeface="Times New Roman" panose="02020603050405020304" pitchFamily="18" charset="0"/>
                <a:cs typeface="Times New Roman" panose="02020603050405020304" pitchFamily="18" charset="0"/>
              </a:rPr>
              <a:t> The spiral cuts in a rifled bore</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66169" y="5092117"/>
            <a:ext cx="8732542" cy="1015663"/>
          </a:xfrm>
          <a:prstGeom prst="rect">
            <a:avLst/>
          </a:prstGeom>
          <a:noFill/>
          <a:ln w="28575">
            <a:solidFill>
              <a:srgbClr val="FF0000"/>
            </a:solid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Rifling is the term given to the spiral grooves cut into the bore of the a barrel which impart a stabilizing to the bullet. This spin keeps the bullet travelling in a point-first direction and lessens any tendency for it to depart from its straight line of flight.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451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p:txBody>
          <a:bodyPr/>
          <a:lstStyle/>
          <a:p>
            <a:r>
              <a:rPr lang="en-US" b="1" dirty="0">
                <a:solidFill>
                  <a:schemeClr val="tx1"/>
                </a:solidFill>
                <a:latin typeface="Times New Roman" pitchFamily="18" charset="0"/>
              </a:rPr>
              <a:t>Rifles</a:t>
            </a:r>
            <a:endParaRPr lang="th-TH" b="1" dirty="0">
              <a:solidFill>
                <a:schemeClr val="tx1"/>
              </a:solidFill>
              <a:latin typeface="Times New Roman" pitchFamily="18" charset="0"/>
            </a:endParaRPr>
          </a:p>
        </p:txBody>
      </p:sp>
      <p:sp>
        <p:nvSpPr>
          <p:cNvPr id="6" name="Slide Number Placeholder 5"/>
          <p:cNvSpPr>
            <a:spLocks noGrp="1"/>
          </p:cNvSpPr>
          <p:nvPr>
            <p:ph type="sldNum" sz="quarter" idx="12"/>
          </p:nvPr>
        </p:nvSpPr>
        <p:spPr/>
        <p:txBody>
          <a:bodyPr/>
          <a:lstStyle/>
          <a:p>
            <a:fld id="{5AB76B18-1CCB-4600-8C24-D48651DAA0C9}" type="slidenum">
              <a:rPr lang="en-US"/>
              <a:pPr/>
              <a:t>7</a:t>
            </a:fld>
            <a:endParaRPr lang="th-TH"/>
          </a:p>
        </p:txBody>
      </p:sp>
      <p:sp>
        <p:nvSpPr>
          <p:cNvPr id="17414" name="Rectangle 6"/>
          <p:cNvSpPr>
            <a:spLocks noGrp="1" noChangeArrowheads="1"/>
          </p:cNvSpPr>
          <p:nvPr>
            <p:ph sz="quarter" idx="1"/>
          </p:nvPr>
        </p:nvSpPr>
        <p:spPr/>
        <p:txBody>
          <a:bodyPr/>
          <a:lstStyle/>
          <a:p>
            <a:r>
              <a:rPr lang="en-US" dirty="0">
                <a:latin typeface="Times New Roman" pitchFamily="18" charset="0"/>
              </a:rPr>
              <a:t>A firearm with a </a:t>
            </a:r>
            <a:r>
              <a:rPr lang="en-US" dirty="0" smtClean="0">
                <a:latin typeface="Times New Roman" pitchFamily="18" charset="0"/>
              </a:rPr>
              <a:t>rifle </a:t>
            </a:r>
            <a:r>
              <a:rPr lang="en-US" dirty="0">
                <a:latin typeface="Times New Roman" pitchFamily="18" charset="0"/>
              </a:rPr>
              <a:t>barrel, which fires bullets and that is designed to discharged while held in both hands, in most cases, while held against a shoulder.</a:t>
            </a:r>
            <a:endParaRPr lang="th-TH" dirty="0">
              <a:latin typeface="Times New Roman" pitchFamily="18" charset="0"/>
            </a:endParaRPr>
          </a:p>
        </p:txBody>
      </p:sp>
      <p:pic>
        <p:nvPicPr>
          <p:cNvPr id="17416" name="Picture 8" descr="Image:Modern Hunting Rifle.jpg">
            <a:hlinkClick r:id="rId2"/>
          </p:cNvPr>
          <p:cNvPicPr>
            <a:picLocks noChangeAspect="1" noChangeArrowheads="1"/>
          </p:cNvPicPr>
          <p:nvPr/>
        </p:nvPicPr>
        <p:blipFill>
          <a:blip r:embed="rId3" cstate="print"/>
          <a:srcRect/>
          <a:stretch>
            <a:fillRect/>
          </a:stretch>
        </p:blipFill>
        <p:spPr bwMode="auto">
          <a:xfrm>
            <a:off x="900113" y="3789363"/>
            <a:ext cx="7620000" cy="1790700"/>
          </a:xfrm>
          <a:prstGeom prst="rect">
            <a:avLst/>
          </a:prstGeom>
          <a:noFill/>
        </p:spPr>
      </p:pic>
      <p:sp>
        <p:nvSpPr>
          <p:cNvPr id="17417" name="Text Box 9"/>
          <p:cNvSpPr txBox="1">
            <a:spLocks noChangeArrowheads="1"/>
          </p:cNvSpPr>
          <p:nvPr/>
        </p:nvSpPr>
        <p:spPr bwMode="auto">
          <a:xfrm>
            <a:off x="755650" y="5734050"/>
            <a:ext cx="7705725" cy="519113"/>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Modern hunting rifle</a:t>
            </a:r>
            <a:endParaRPr lang="th-TH">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dirty="0">
                <a:solidFill>
                  <a:schemeClr val="tx1"/>
                </a:solidFill>
                <a:latin typeface="Times New Roman" pitchFamily="18" charset="0"/>
              </a:rPr>
              <a:t>Shotguns</a:t>
            </a:r>
            <a:endParaRPr lang="th-TH" b="1" dirty="0">
              <a:solidFill>
                <a:schemeClr val="tx1"/>
              </a:solidFill>
              <a:latin typeface="Times New Roman" pitchFamily="18" charset="0"/>
            </a:endParaRPr>
          </a:p>
        </p:txBody>
      </p:sp>
      <p:sp>
        <p:nvSpPr>
          <p:cNvPr id="7" name="Slide Number Placeholder 5"/>
          <p:cNvSpPr>
            <a:spLocks noGrp="1"/>
          </p:cNvSpPr>
          <p:nvPr>
            <p:ph type="sldNum" sz="quarter" idx="12"/>
          </p:nvPr>
        </p:nvSpPr>
        <p:spPr/>
        <p:txBody>
          <a:bodyPr/>
          <a:lstStyle/>
          <a:p>
            <a:fld id="{11D86545-96AD-4871-BFCC-7E1B986486DC}" type="slidenum">
              <a:rPr lang="en-US"/>
              <a:pPr/>
              <a:t>8</a:t>
            </a:fld>
            <a:endParaRPr lang="th-TH"/>
          </a:p>
        </p:txBody>
      </p:sp>
      <p:sp>
        <p:nvSpPr>
          <p:cNvPr id="24579" name="Rectangle 3"/>
          <p:cNvSpPr>
            <a:spLocks noGrp="1" noChangeArrowheads="1"/>
          </p:cNvSpPr>
          <p:nvPr>
            <p:ph sz="quarter" idx="1"/>
          </p:nvPr>
        </p:nvSpPr>
        <p:spPr>
          <a:xfrm>
            <a:off x="179388" y="1600200"/>
            <a:ext cx="3887787" cy="4708525"/>
          </a:xfrm>
        </p:spPr>
        <p:txBody>
          <a:bodyPr/>
          <a:lstStyle/>
          <a:p>
            <a:pPr algn="thaiDist"/>
            <a:r>
              <a:rPr lang="en-US" sz="2800" dirty="0">
                <a:latin typeface="Times New Roman" pitchFamily="18" charset="0"/>
              </a:rPr>
              <a:t>A firearm, the barrel or barrels of which have a smooth (i.e. not rifled) interior and which is designed to fire shot, and to be discharged while held in both hands and</a:t>
            </a:r>
            <a:r>
              <a:rPr lang="en-US" sz="2800" dirty="0" smtClean="0">
                <a:latin typeface="Times New Roman" pitchFamily="18" charset="0"/>
              </a:rPr>
              <a:t>, in </a:t>
            </a:r>
            <a:r>
              <a:rPr lang="en-US" sz="2800" dirty="0">
                <a:latin typeface="Times New Roman" pitchFamily="18" charset="0"/>
              </a:rPr>
              <a:t>most cases, while held against shoulder.</a:t>
            </a:r>
            <a:endParaRPr lang="th-TH" sz="2800" dirty="0">
              <a:latin typeface="Times New Roman" pitchFamily="18" charset="0"/>
            </a:endParaRPr>
          </a:p>
        </p:txBody>
      </p:sp>
      <p:pic>
        <p:nvPicPr>
          <p:cNvPr id="24581" name="Picture 5" descr="Image:Shotgun in training US military.jpg">
            <a:hlinkClick r:id="rId3"/>
          </p:cNvPr>
          <p:cNvPicPr>
            <a:picLocks noChangeAspect="1" noChangeArrowheads="1"/>
          </p:cNvPicPr>
          <p:nvPr/>
        </p:nvPicPr>
        <p:blipFill>
          <a:blip r:embed="rId4" cstate="print"/>
          <a:srcRect/>
          <a:stretch>
            <a:fillRect/>
          </a:stretch>
        </p:blipFill>
        <p:spPr bwMode="auto">
          <a:xfrm>
            <a:off x="4140200" y="1700213"/>
            <a:ext cx="4572000" cy="3263900"/>
          </a:xfrm>
          <a:prstGeom prst="rect">
            <a:avLst/>
          </a:prstGeom>
          <a:noFill/>
        </p:spPr>
      </p:pic>
      <p:sp>
        <p:nvSpPr>
          <p:cNvPr id="24582" name="Text Box 6"/>
          <p:cNvSpPr txBox="1">
            <a:spLocks noChangeArrowheads="1"/>
          </p:cNvSpPr>
          <p:nvPr/>
        </p:nvSpPr>
        <p:spPr bwMode="auto">
          <a:xfrm>
            <a:off x="4140200" y="5229225"/>
            <a:ext cx="5003800" cy="7016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A </a:t>
            </a:r>
            <a:r>
              <a:rPr lang="th-TH" sz="2000">
                <a:latin typeface="Times New Roman" pitchFamily="18" charset="0"/>
                <a:hlinkClick r:id="rId5" tooltip="United States Marine Corps"/>
              </a:rPr>
              <a:t>U.S. Marine</a:t>
            </a:r>
            <a:r>
              <a:rPr lang="en-US" sz="2000">
                <a:latin typeface="Times New Roman" pitchFamily="18" charset="0"/>
              </a:rPr>
              <a:t> fires a Benelli M4 shotgun during training</a:t>
            </a:r>
            <a:endParaRPr lang="th-TH" sz="2000"/>
          </a:p>
        </p:txBody>
      </p:sp>
      <p:sp>
        <p:nvSpPr>
          <p:cNvPr id="24583" name="Rectangle 7"/>
          <p:cNvSpPr>
            <a:spLocks noChangeArrowheads="1"/>
          </p:cNvSpPr>
          <p:nvPr/>
        </p:nvSpPr>
        <p:spPr bwMode="auto">
          <a:xfrm>
            <a:off x="1187450" y="6092825"/>
            <a:ext cx="5630863" cy="519113"/>
          </a:xfrm>
          <a:prstGeom prst="rect">
            <a:avLst/>
          </a:prstGeom>
          <a:noFill/>
          <a:ln w="9525">
            <a:noFill/>
            <a:miter lim="800000"/>
            <a:headEnd/>
            <a:tailEnd/>
          </a:ln>
          <a:effectLst/>
        </p:spPr>
        <p:txBody>
          <a:bodyPr wrap="none">
            <a:spAutoFit/>
          </a:bodyPr>
          <a:lstStyle/>
          <a:p>
            <a:r>
              <a:rPr lang="en-US">
                <a:latin typeface="Times New Roman" pitchFamily="18" charset="0"/>
              </a:rPr>
              <a:t>http</a:t>
            </a:r>
            <a:r>
              <a:rPr lang="th-TH">
                <a:latin typeface="Times New Roman" pitchFamily="18" charset="0"/>
              </a:rPr>
              <a:t>://</a:t>
            </a:r>
            <a:r>
              <a:rPr lang="en-US">
                <a:latin typeface="Times New Roman" pitchFamily="18" charset="0"/>
              </a:rPr>
              <a:t>en</a:t>
            </a:r>
            <a:r>
              <a:rPr lang="th-TH">
                <a:latin typeface="Times New Roman" pitchFamily="18" charset="0"/>
              </a:rPr>
              <a:t>.</a:t>
            </a:r>
            <a:r>
              <a:rPr lang="en-US">
                <a:latin typeface="Times New Roman" pitchFamily="18" charset="0"/>
              </a:rPr>
              <a:t>wikipedia</a:t>
            </a:r>
            <a:r>
              <a:rPr lang="th-TH">
                <a:latin typeface="Times New Roman" pitchFamily="18" charset="0"/>
              </a:rPr>
              <a:t>.</a:t>
            </a:r>
            <a:r>
              <a:rPr lang="en-US">
                <a:latin typeface="Times New Roman" pitchFamily="18" charset="0"/>
              </a:rPr>
              <a:t>org</a:t>
            </a:r>
            <a:r>
              <a:rPr lang="th-TH">
                <a:latin typeface="Times New Roman" pitchFamily="18" charset="0"/>
              </a:rPr>
              <a:t>/</a:t>
            </a:r>
            <a:r>
              <a:rPr lang="en-US">
                <a:latin typeface="Times New Roman" pitchFamily="18" charset="0"/>
              </a:rPr>
              <a:t>wiki</a:t>
            </a:r>
            <a:r>
              <a:rPr lang="th-TH">
                <a:latin typeface="Times New Roman" pitchFamily="18" charset="0"/>
              </a:rPr>
              <a:t>/</a:t>
            </a:r>
            <a:r>
              <a:rPr lang="en-US">
                <a:latin typeface="Times New Roman" pitchFamily="18" charset="0"/>
              </a:rPr>
              <a:t>shortguns</a:t>
            </a:r>
            <a:endParaRPr lang="th-TH">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9FA274-2BF2-470E-B3F4-54D1E0FDB1A4}" type="slidenum">
              <a:rPr lang="en-US" smtClean="0"/>
              <a:pPr/>
              <a:t>9</a:t>
            </a:fld>
            <a:endParaRPr lang="th-TH"/>
          </a:p>
        </p:txBody>
      </p:sp>
      <p:sp>
        <p:nvSpPr>
          <p:cNvPr id="4" name="Content Placeholder 3"/>
          <p:cNvSpPr>
            <a:spLocks noGrp="1"/>
          </p:cNvSpPr>
          <p:nvPr>
            <p:ph sz="quarter"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995936" y="3866793"/>
            <a:ext cx="4886290" cy="2751048"/>
          </a:xfrm>
          <a:prstGeom prst="rect">
            <a:avLst/>
          </a:prstGeom>
        </p:spPr>
      </p:pic>
      <p:sp>
        <p:nvSpPr>
          <p:cNvPr id="6" name="Rectangle 5"/>
          <p:cNvSpPr/>
          <p:nvPr/>
        </p:nvSpPr>
        <p:spPr>
          <a:xfrm>
            <a:off x="146304" y="5879866"/>
            <a:ext cx="4572000" cy="338554"/>
          </a:xfrm>
          <a:prstGeom prst="rect">
            <a:avLst/>
          </a:prstGeom>
        </p:spPr>
        <p:txBody>
          <a:bodyPr>
            <a:spAutoFit/>
          </a:bodyPr>
          <a:lstStyle/>
          <a:p>
            <a:r>
              <a:rPr lang="en-US" sz="1600" dirty="0"/>
              <a:t>https://www.thairath.co.th/content/649681</a:t>
            </a:r>
          </a:p>
        </p:txBody>
      </p:sp>
      <p:pic>
        <p:nvPicPr>
          <p:cNvPr id="7" name="Picture 6"/>
          <p:cNvPicPr>
            <a:picLocks noChangeAspect="1"/>
          </p:cNvPicPr>
          <p:nvPr/>
        </p:nvPicPr>
        <p:blipFill>
          <a:blip r:embed="rId3"/>
          <a:stretch>
            <a:fillRect/>
          </a:stretch>
        </p:blipFill>
        <p:spPr>
          <a:xfrm>
            <a:off x="146304" y="259539"/>
            <a:ext cx="4557136" cy="3417852"/>
          </a:xfrm>
          <a:prstGeom prst="rect">
            <a:avLst/>
          </a:prstGeom>
        </p:spPr>
      </p:pic>
      <p:sp>
        <p:nvSpPr>
          <p:cNvPr id="8" name="Title 7"/>
          <p:cNvSpPr>
            <a:spLocks noGrp="1"/>
          </p:cNvSpPr>
          <p:nvPr>
            <p:ph type="title"/>
          </p:nvPr>
        </p:nvSpPr>
        <p:spPr>
          <a:xfrm>
            <a:off x="4767495" y="2553495"/>
            <a:ext cx="4440560" cy="1143000"/>
          </a:xfrm>
        </p:spPr>
        <p:txBody>
          <a:bodyPr>
            <a:normAutofit/>
          </a:bodyPr>
          <a:lstStyle/>
          <a:p>
            <a:r>
              <a:rPr lang="en-US" sz="1800" dirty="0" smtClean="0">
                <a:latin typeface="Times New Roman" panose="02020603050405020304" pitchFamily="18" charset="0"/>
                <a:cs typeface="Times New Roman" panose="02020603050405020304" pitchFamily="18" charset="0"/>
                <a:hlinkClick r:id="rId4"/>
              </a:rPr>
              <a:t>www.thairath.co.th/news/local/central/1121197</a:t>
            </a:r>
            <a:endParaRPr lang="en-US" sz="1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42533" y="4980707"/>
            <a:ext cx="4460907" cy="523220"/>
          </a:xfrm>
          <a:prstGeom prst="rect">
            <a:avLst/>
          </a:prstGeom>
          <a:noFill/>
        </p:spPr>
        <p:txBody>
          <a:bodyPr wrap="square" rtlCol="0">
            <a:spAutoFit/>
          </a:bodyPr>
          <a:lstStyle/>
          <a:p>
            <a:r>
              <a:rPr lang="th-TH" dirty="0" smtClean="0"/>
              <a:t>ปืนปากกาสำหรับกระสุนขนาด .22</a:t>
            </a:r>
            <a:endParaRPr lang="en-US" dirty="0"/>
          </a:p>
        </p:txBody>
      </p:sp>
      <p:sp>
        <p:nvSpPr>
          <p:cNvPr id="10" name="Rectangle 9"/>
          <p:cNvSpPr/>
          <p:nvPr/>
        </p:nvSpPr>
        <p:spPr>
          <a:xfrm>
            <a:off x="169168" y="3791745"/>
            <a:ext cx="8795320" cy="28993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21786" y="1531992"/>
            <a:ext cx="3960440" cy="523220"/>
          </a:xfrm>
          <a:prstGeom prst="rect">
            <a:avLst/>
          </a:prstGeom>
          <a:noFill/>
        </p:spPr>
        <p:txBody>
          <a:bodyPr wrap="square" rtlCol="0">
            <a:spAutoFit/>
          </a:bodyPr>
          <a:lstStyle/>
          <a:p>
            <a:r>
              <a:rPr lang="th-TH" dirty="0" smtClean="0"/>
              <a:t>ปืนไทยประดิษฐ์ ลูกซองสั้น </a:t>
            </a:r>
            <a:r>
              <a:rPr lang="en-US" dirty="0" smtClean="0"/>
              <a:t>(</a:t>
            </a:r>
            <a:r>
              <a:rPr lang="th-TH" dirty="0" smtClean="0"/>
              <a:t>อี</a:t>
            </a:r>
            <a:r>
              <a:rPr lang="th-TH" dirty="0" err="1" smtClean="0"/>
              <a:t>โบะ</a:t>
            </a:r>
            <a:r>
              <a:rPr lang="en-US" dirty="0" smtClean="0"/>
              <a:t>)</a:t>
            </a:r>
            <a:endParaRPr lang="en-US" dirty="0"/>
          </a:p>
        </p:txBody>
      </p:sp>
      <p:sp>
        <p:nvSpPr>
          <p:cNvPr id="12" name="Rectangle 11"/>
          <p:cNvSpPr/>
          <p:nvPr/>
        </p:nvSpPr>
        <p:spPr>
          <a:xfrm>
            <a:off x="7668344" y="1556792"/>
            <a:ext cx="864096" cy="39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8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3327</TotalTime>
  <Words>4973</Words>
  <Application>Microsoft Office PowerPoint</Application>
  <PresentationFormat>On-screen Show (4:3)</PresentationFormat>
  <Paragraphs>414</Paragraphs>
  <Slides>53</Slides>
  <Notes>33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7" baseType="lpstr">
      <vt:lpstr>Angsana New</vt:lpstr>
      <vt:lpstr>AngsanaUPC</vt:lpstr>
      <vt:lpstr>Arial</vt:lpstr>
      <vt:lpstr>EucrosiaUPC</vt:lpstr>
      <vt:lpstr>Franklin Gothic Book</vt:lpstr>
      <vt:lpstr>LilyUPC</vt:lpstr>
      <vt:lpstr>Perpetua</vt:lpstr>
      <vt:lpstr>Symbol</vt:lpstr>
      <vt:lpstr>Tahoma</vt:lpstr>
      <vt:lpstr>Times New Roman</vt:lpstr>
      <vt:lpstr>Wingdings</vt:lpstr>
      <vt:lpstr>Wingdings 2</vt:lpstr>
      <vt:lpstr>Equity</vt:lpstr>
      <vt:lpstr>Equation</vt:lpstr>
      <vt:lpstr>Ballistics</vt:lpstr>
      <vt:lpstr>PowerPoint Presentation</vt:lpstr>
      <vt:lpstr>Introduction to firearms and their ammunition</vt:lpstr>
      <vt:lpstr>Handguns</vt:lpstr>
      <vt:lpstr>PowerPoint Presentation</vt:lpstr>
      <vt:lpstr>PowerPoint Presentation</vt:lpstr>
      <vt:lpstr>Rifles</vt:lpstr>
      <vt:lpstr>Shotguns</vt:lpstr>
      <vt:lpstr>www.thairath.co.th/news/local/central/1121197</vt:lpstr>
      <vt:lpstr>Cartridge (firearm)</vt:lpstr>
      <vt:lpstr>Bullet caliber</vt:lpstr>
      <vt:lpstr>PowerPoint Presentation</vt:lpstr>
      <vt:lpstr>What inside a shotgun cartridge.</vt:lpstr>
      <vt:lpstr>Physics and ballistics</vt:lpstr>
      <vt:lpstr>PowerPoint Presentation</vt:lpstr>
      <vt:lpstr>External Ballistics</vt:lpstr>
      <vt:lpstr>Free body diagram of an object in flight</vt:lpstr>
      <vt:lpstr>Gravity and drag</vt:lpstr>
      <vt:lpstr>Equations of motion</vt:lpstr>
      <vt:lpstr>How are the object motions affected by drag?</vt:lpstr>
      <vt:lpstr>PowerPoint Presentation</vt:lpstr>
      <vt:lpstr>PowerPoint Presentation</vt:lpstr>
      <vt:lpstr>Muzzle velocity</vt:lpstr>
      <vt:lpstr>Terminal Ballistics</vt:lpstr>
      <vt:lpstr>Tissue damaged by bullets</vt:lpstr>
      <vt:lpstr>PowerPoint Presentation</vt:lpstr>
      <vt:lpstr>PowerPoint Presentation</vt:lpstr>
      <vt:lpstr>PowerPoint Presentation</vt:lpstr>
      <vt:lpstr>Shots from a shotgun inside a body</vt:lpstr>
      <vt:lpstr>PowerPoint Presentation</vt:lpstr>
      <vt:lpstr>Pattern of tissue injury</vt:lpstr>
      <vt:lpstr>Contact wounds</vt:lpstr>
      <vt:lpstr>PowerPoint Presentation</vt:lpstr>
      <vt:lpstr>PowerPoint Presentation</vt:lpstr>
      <vt:lpstr>Intermediate range</vt:lpstr>
      <vt:lpstr>PowerPoint Presentation</vt:lpstr>
      <vt:lpstr>PowerPoint Presentation</vt:lpstr>
      <vt:lpstr>Distant range</vt:lpstr>
      <vt:lpstr>PowerPoint Presentation</vt:lpstr>
      <vt:lpstr>PowerPoint Presentation</vt:lpstr>
      <vt:lpstr>Exit wound</vt:lpstr>
      <vt:lpstr>Firearm identification</vt:lpstr>
      <vt:lpstr>Examination of cartridges</vt:lpstr>
      <vt:lpstr>PowerPoint Presentation</vt:lpstr>
      <vt:lpstr>Advanced forensic techniques</vt:lpstr>
      <vt:lpstr>Scanning electron microscopy (SEM)</vt:lpstr>
      <vt:lpstr>Energy dispersive X-ray analysis (EDX)</vt:lpstr>
      <vt:lpstr>PowerPoint Presentation</vt:lpstr>
      <vt:lpstr>Physics in action  </vt:lpstr>
      <vt:lpstr>The physics of momentum in the case of a bullet hitting a person</vt:lpstr>
      <vt:lpstr>Determine the throwback speed</vt:lpstr>
      <vt:lpstr>Conclusions : physics in action </vt:lpstr>
      <vt:lpstr>References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NEWTON</dc:creator>
  <cp:lastModifiedBy>rachapak.chi@gmail.com</cp:lastModifiedBy>
  <cp:revision>270</cp:revision>
  <dcterms:created xsi:type="dcterms:W3CDTF">2002-12-31T18:04:00Z</dcterms:created>
  <dcterms:modified xsi:type="dcterms:W3CDTF">2019-09-10T15:39:23Z</dcterms:modified>
</cp:coreProperties>
</file>